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6" r:id="rId16"/>
    <p:sldId id="275" r:id="rId17"/>
  </p:sldIdLst>
  <p:sldSz cx="12192000" cy="6858000"/>
  <p:notesSz cx="6858000" cy="9144000"/>
  <p:embeddedFontLst>
    <p:embeddedFont>
      <p:font typeface="Merriweather" panose="02060503050406030704" pitchFamily="18"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P8tB6yEpjpLIovZSFsT8A3Ull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0"/>
    <p:restoredTop sz="91027"/>
  </p:normalViewPr>
  <p:slideViewPr>
    <p:cSldViewPr snapToGrid="0">
      <p:cViewPr varScale="1">
        <p:scale>
          <a:sx n="115" d="100"/>
          <a:sy n="115" d="100"/>
        </p:scale>
        <p:origin x="11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5eb93afb9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05eb93afb9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5eb93afb9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05eb93afb9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5eb93afb9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05eb93afb9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5eb93afb9_0_2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105eb93afb9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38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Evalueren lijkt soms een doel op zich te zijn geworden. Maar ook in ons vak is het doel: we verzamelen informatie om onze belangrijkste beslissingen onderbouwd te kunnen nemen. Wat die belangrijke beslissingen zijn, verschilt. Wat is betreft is de belangrijkste reden:</a:t>
            </a:r>
            <a:endParaRPr/>
          </a:p>
          <a:p>
            <a:pPr marL="0" lvl="0" indent="0" algn="l" rtl="0">
              <a:spcBef>
                <a:spcPts val="0"/>
              </a:spcBef>
              <a:spcAft>
                <a:spcPts val="0"/>
              </a:spcAft>
              <a:buNone/>
            </a:pPr>
            <a:r>
              <a:rPr lang="en-GB"/>
              <a:t>Om feedback te verzamelen waarmee we ons leeraanbod continu kunnen verbeteren. </a:t>
            </a:r>
            <a:endParaRPr/>
          </a:p>
          <a:p>
            <a:pPr marL="0" lvl="0" indent="0" algn="l" rtl="0">
              <a:spcBef>
                <a:spcPts val="0"/>
              </a:spcBef>
              <a:spcAft>
                <a:spcPts val="0"/>
              </a:spcAft>
              <a:buNone/>
            </a:pPr>
            <a:endParaRPr/>
          </a:p>
          <a:p>
            <a:pPr marL="0" lvl="0" indent="0" algn="l" rtl="0">
              <a:spcBef>
                <a:spcPts val="0"/>
              </a:spcBef>
              <a:spcAft>
                <a:spcPts val="0"/>
              </a:spcAft>
              <a:buNone/>
            </a:pPr>
            <a:r>
              <a:rPr lang="en-GB"/>
              <a:t>En dat is nu precies waar het misgaat. We halen cijfers op. Communiceren deze soms. Maar veel te weinig krijgen we waardevolle feedback die er ook voor zorgt dat we overgaan tot het daadwerkelijk verbeteren van ons leeraanbod. We gaan niet over tot actie.</a:t>
            </a:r>
            <a:endParaRPr/>
          </a:p>
          <a:p>
            <a:pPr marL="0" lvl="0" indent="0" algn="l" rtl="0">
              <a:spcBef>
                <a:spcPts val="0"/>
              </a:spcBef>
              <a:spcAft>
                <a:spcPts val="0"/>
              </a:spcAft>
              <a:buNone/>
            </a:pPr>
            <a:endParaRPr/>
          </a:p>
        </p:txBody>
      </p:sp>
      <p:sp>
        <p:nvSpPr>
          <p:cNvPr id="41" name="Google Shape;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5eb93afb9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105eb93afb9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5eb93afb9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105eb93afb9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5eb93afb9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05eb93afb9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5eb93a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05eb93a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5eb93afb9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05eb93afb9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1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16"/>
        <p:cNvGrpSpPr/>
        <p:nvPr/>
      </p:nvGrpSpPr>
      <p:grpSpPr>
        <a:xfrm>
          <a:off x="0" y="0"/>
          <a:ext cx="0" cy="0"/>
          <a:chOff x="0" y="0"/>
          <a:chExt cx="0" cy="0"/>
        </a:xfrm>
      </p:grpSpPr>
      <p:sp>
        <p:nvSpPr>
          <p:cNvPr id="17" name="Google Shape;17;p16"/>
          <p:cNvSpPr txBox="1">
            <a:spLocks noGrp="1"/>
          </p:cNvSpPr>
          <p:nvPr>
            <p:ph type="ctrTitle"/>
          </p:nvPr>
        </p:nvSpPr>
        <p:spPr>
          <a:xfrm>
            <a:off x="464399" y="284400"/>
            <a:ext cx="10277885" cy="62432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6"/>
          <p:cNvSpPr txBox="1">
            <a:spLocks noGrp="1"/>
          </p:cNvSpPr>
          <p:nvPr>
            <p:ph type="body" idx="1"/>
          </p:nvPr>
        </p:nvSpPr>
        <p:spPr>
          <a:xfrm>
            <a:off x="464399" y="1252800"/>
            <a:ext cx="10277885" cy="4572000"/>
          </a:xfrm>
          <a:prstGeom prst="rect">
            <a:avLst/>
          </a:prstGeom>
          <a:noFill/>
          <a:ln>
            <a:noFill/>
          </a:ln>
        </p:spPr>
        <p:txBody>
          <a:bodyPr spcFirstLastPara="1" wrap="square" lIns="36000" tIns="36000" rIns="36000" bIns="36000" anchor="t" anchorCtr="0">
            <a:noAutofit/>
          </a:bodyPr>
          <a:lstStyle>
            <a:lvl1pPr marL="457200" marR="0" lvl="0" indent="-228600" algn="l" rtl="0">
              <a:lnSpc>
                <a:spcPct val="11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11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1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3" descr="Afbeelding met tekst, buiten, teken, sluiten&#10;&#10;Automatisch gegenereerde beschrijving"/>
          <p:cNvPicPr preferRelativeResize="0"/>
          <p:nvPr/>
        </p:nvPicPr>
        <p:blipFill rotWithShape="1">
          <a:blip r:embed="rId5">
            <a:alphaModFix/>
          </a:blip>
          <a:srcRect/>
          <a:stretch/>
        </p:blipFill>
        <p:spPr>
          <a:xfrm>
            <a:off x="11217909" y="5962262"/>
            <a:ext cx="855903" cy="7625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uusvandeelen.nl/boe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guusvandeelen.nl/boe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p:nvPr/>
        </p:nvSpPr>
        <p:spPr>
          <a:xfrm>
            <a:off x="-10452" y="1721497"/>
            <a:ext cx="339636" cy="1721497"/>
          </a:xfrm>
          <a:prstGeom prst="rect">
            <a:avLst/>
          </a:prstGeom>
          <a:solidFill>
            <a:srgbClr val="FCC1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26;p1"/>
          <p:cNvSpPr/>
          <p:nvPr/>
        </p:nvSpPr>
        <p:spPr>
          <a:xfrm>
            <a:off x="-10452" y="0"/>
            <a:ext cx="339636" cy="1721497"/>
          </a:xfrm>
          <a:prstGeom prst="rect">
            <a:avLst/>
          </a:prstGeom>
          <a:solidFill>
            <a:srgbClr val="F1A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 name="Google Shape;27;p1"/>
          <p:cNvSpPr/>
          <p:nvPr/>
        </p:nvSpPr>
        <p:spPr>
          <a:xfrm>
            <a:off x="-10452" y="3429000"/>
            <a:ext cx="339636" cy="1721497"/>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8" name="Google Shape;28;p1"/>
          <p:cNvSpPr/>
          <p:nvPr/>
        </p:nvSpPr>
        <p:spPr>
          <a:xfrm>
            <a:off x="-10452" y="5150497"/>
            <a:ext cx="339636" cy="1721497"/>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 name="Google Shape;29;p1"/>
          <p:cNvSpPr txBox="1"/>
          <p:nvPr/>
        </p:nvSpPr>
        <p:spPr>
          <a:xfrm>
            <a:off x="914400" y="1305998"/>
            <a:ext cx="732739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i="0" u="none" strike="noStrike" cap="none" dirty="0">
                <a:solidFill>
                  <a:schemeClr val="dk1"/>
                </a:solidFill>
                <a:latin typeface="Roboto"/>
                <a:ea typeface="Roboto"/>
                <a:cs typeface="Roboto"/>
                <a:sym typeface="Roboto"/>
              </a:rPr>
              <a:t>L&amp;D-</a:t>
            </a:r>
            <a:r>
              <a:rPr lang="en-GB" sz="4800" b="1" i="0" u="none" strike="noStrike" cap="none" dirty="0" err="1">
                <a:solidFill>
                  <a:schemeClr val="dk1"/>
                </a:solidFill>
                <a:latin typeface="Roboto"/>
                <a:ea typeface="Roboto"/>
                <a:cs typeface="Roboto"/>
                <a:sym typeface="Roboto"/>
              </a:rPr>
              <a:t>quickscan</a:t>
            </a:r>
            <a:endParaRPr dirty="0"/>
          </a:p>
          <a:p>
            <a:pPr marL="0" marR="0" lvl="0" indent="0" algn="l" rtl="0">
              <a:spcBef>
                <a:spcPts val="0"/>
              </a:spcBef>
              <a:spcAft>
                <a:spcPts val="0"/>
              </a:spcAft>
              <a:buNone/>
            </a:pPr>
            <a:endParaRPr sz="4800" b="1" dirty="0">
              <a:solidFill>
                <a:schemeClr val="dk1"/>
              </a:solidFill>
              <a:latin typeface="Roboto"/>
              <a:ea typeface="Roboto"/>
              <a:cs typeface="Roboto"/>
              <a:sym typeface="Roboto"/>
            </a:endParaRPr>
          </a:p>
        </p:txBody>
      </p:sp>
      <p:sp>
        <p:nvSpPr>
          <p:cNvPr id="30" name="Google Shape;30;p1"/>
          <p:cNvSpPr txBox="1"/>
          <p:nvPr/>
        </p:nvSpPr>
        <p:spPr>
          <a:xfrm>
            <a:off x="1054608" y="5552002"/>
            <a:ext cx="73273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Roboto"/>
                <a:ea typeface="Roboto"/>
                <a:cs typeface="Roboto"/>
                <a:sym typeface="Roboto"/>
              </a:rPr>
              <a:t>Naam</a:t>
            </a:r>
            <a:endParaRPr/>
          </a:p>
          <a:p>
            <a:pPr marL="0" marR="0" lvl="0" indent="0" algn="l" rtl="0">
              <a:spcBef>
                <a:spcPts val="0"/>
              </a:spcBef>
              <a:spcAft>
                <a:spcPts val="0"/>
              </a:spcAft>
              <a:buNone/>
            </a:pPr>
            <a:r>
              <a:rPr lang="en-GB" sz="1800" b="1">
                <a:solidFill>
                  <a:schemeClr val="dk1"/>
                </a:solidFill>
                <a:latin typeface="Roboto"/>
                <a:ea typeface="Roboto"/>
                <a:cs typeface="Roboto"/>
                <a:sym typeface="Roboto"/>
              </a:rPr>
              <a:t>Datum</a:t>
            </a:r>
            <a:endParaRPr/>
          </a:p>
        </p:txBody>
      </p:sp>
      <p:pic>
        <p:nvPicPr>
          <p:cNvPr id="4" name="Picture 3" descr="A circular diagram with text and images&#10;&#10;Description automatically generated with medium confidence">
            <a:extLst>
              <a:ext uri="{FF2B5EF4-FFF2-40B4-BE49-F238E27FC236}">
                <a16:creationId xmlns:a16="http://schemas.microsoft.com/office/drawing/2014/main" id="{2C2EFA23-C8A7-29AE-A9CE-819283F41DC6}"/>
              </a:ext>
            </a:extLst>
          </p:cNvPr>
          <p:cNvPicPr>
            <a:picLocks noChangeAspect="1"/>
          </p:cNvPicPr>
          <p:nvPr/>
        </p:nvPicPr>
        <p:blipFill>
          <a:blip r:embed="rId3"/>
          <a:srcRect l="12209" t="18140" r="51071" b="29118"/>
          <a:stretch/>
        </p:blipFill>
        <p:spPr>
          <a:xfrm>
            <a:off x="6218733" y="1305998"/>
            <a:ext cx="4046117" cy="41115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1" name="Google Shape;171;g105eb93afb9_0_132"/>
          <p:cNvSpPr/>
          <p:nvPr/>
        </p:nvSpPr>
        <p:spPr>
          <a:xfrm>
            <a:off x="453702" y="5872407"/>
            <a:ext cx="6434400" cy="9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3" name="Google Shape;173;g105eb93afb9_0_132"/>
          <p:cNvSpPr txBox="1"/>
          <p:nvPr/>
        </p:nvSpPr>
        <p:spPr>
          <a:xfrm>
            <a:off x="5384800" y="1746057"/>
            <a:ext cx="6654800" cy="4154943"/>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specifieke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leervraag</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vanuit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wordt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vertaald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leerdoelen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training,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leeractiviteiten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of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zelfs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volledige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leertrajecten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creëren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e-</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learningmodule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over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missie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visie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waarden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onderdeel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onboardingproces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nieuwe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ontwikkelen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opleiding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gericht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inwerken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conducteurs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bedienen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nieuw</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type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trein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faciliteren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teamcoachingssessies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teams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gericht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verbeteren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teamdynamiek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samenwerking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marR="0" lvl="0" indent="-158750" algn="l" rtl="0">
              <a:lnSpc>
                <a:spcPct val="150000"/>
              </a:lnSpc>
              <a:spcBef>
                <a:spcPts val="0"/>
              </a:spcBef>
              <a:spcAft>
                <a:spcPts val="0"/>
              </a:spcAft>
              <a:buClr>
                <a:schemeClr val="dk1"/>
              </a:buClr>
              <a:buSzPts val="2000"/>
              <a:buFont typeface="Arial"/>
              <a:buNone/>
            </a:pPr>
            <a:endParaRPr sz="2000" b="0" i="0" u="none" strike="noStrike" cap="none" dirty="0">
              <a:solidFill>
                <a:srgbClr val="002264"/>
              </a:solidFill>
              <a:latin typeface="Roboto"/>
              <a:ea typeface="Roboto"/>
              <a:cs typeface="Roboto"/>
              <a:sym typeface="Roboto"/>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cone with white text&#10;&#10;Description automatically generated">
            <a:extLst>
              <a:ext uri="{FF2B5EF4-FFF2-40B4-BE49-F238E27FC236}">
                <a16:creationId xmlns:a16="http://schemas.microsoft.com/office/drawing/2014/main" id="{592709C5-85D9-BC2D-D135-33E06F579E37}"/>
              </a:ext>
            </a:extLst>
          </p:cNvPr>
          <p:cNvPicPr>
            <a:picLocks noChangeAspect="1"/>
          </p:cNvPicPr>
          <p:nvPr/>
        </p:nvPicPr>
        <p:blipFill>
          <a:blip r:embed="rId3"/>
          <a:stretch>
            <a:fillRect/>
          </a:stretch>
        </p:blipFill>
        <p:spPr>
          <a:xfrm>
            <a:off x="971759" y="2328647"/>
            <a:ext cx="3337898" cy="3543760"/>
          </a:xfrm>
          <a:prstGeom prst="rect">
            <a:avLst/>
          </a:prstGeom>
        </p:spPr>
      </p:pic>
      <p:sp>
        <p:nvSpPr>
          <p:cNvPr id="3" name="Google Shape;27;p1">
            <a:extLst>
              <a:ext uri="{FF2B5EF4-FFF2-40B4-BE49-F238E27FC236}">
                <a16:creationId xmlns:a16="http://schemas.microsoft.com/office/drawing/2014/main" id="{64B3B8FE-4557-1CDB-9590-25D41E0CFA38}"/>
              </a:ext>
            </a:extLst>
          </p:cNvPr>
          <p:cNvSpPr/>
          <p:nvPr/>
        </p:nvSpPr>
        <p:spPr>
          <a:xfrm>
            <a:off x="-809"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g105eb93afb9_0_152"/>
          <p:cNvSpPr/>
          <p:nvPr/>
        </p:nvSpPr>
        <p:spPr>
          <a:xfrm>
            <a:off x="453702" y="5872407"/>
            <a:ext cx="6434400" cy="9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4" name="Google Shape;184;g105eb93afb9_0_152"/>
          <p:cNvSpPr txBox="1"/>
          <p:nvPr/>
        </p:nvSpPr>
        <p:spPr>
          <a:xfrm>
            <a:off x="5393267" y="1597444"/>
            <a:ext cx="6676138" cy="4708941"/>
          </a:xfrm>
          <a:prstGeom prst="rect">
            <a:avLst/>
          </a:prstGeom>
          <a:noFill/>
          <a:ln>
            <a:noFill/>
          </a:ln>
        </p:spPr>
        <p:txBody>
          <a:bodyPr spcFirstLastPara="1" wrap="square" lIns="91425" tIns="45700" rIns="91425" bIns="45700" anchor="t" anchorCtr="0">
            <a:spAutoFit/>
          </a:bodyPr>
          <a:lstStyle/>
          <a:p>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Marketing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communicatie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omvat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breed scala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activiteiten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zich</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richten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ontsluiten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leermiddelen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communiceren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eindgebruikers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promoten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opleidings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ontwikkelinitiatieven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Deze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inspanningen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verder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alleen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aandacht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brengen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nieuwe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programma’s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ook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naadloze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vriendelijke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medewerkersreis</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vanaf</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zoeken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inschrijven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training tot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deelname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daarna</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promoten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nieuw</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leiderschapsprogramma</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attenderen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beschikbaarheid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coachpool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ze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gebruik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kunnen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maken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zorgen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bevestigingsmail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inschrijving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training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klantvriendelijk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opgesteld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marR="0" lvl="0" indent="-158750" algn="l" rtl="0">
              <a:lnSpc>
                <a:spcPct val="150000"/>
              </a:lnSpc>
              <a:spcBef>
                <a:spcPts val="0"/>
              </a:spcBef>
              <a:spcAft>
                <a:spcPts val="0"/>
              </a:spcAft>
              <a:buClr>
                <a:schemeClr val="dk1"/>
              </a:buClr>
              <a:buSzPts val="2000"/>
              <a:buFont typeface="Arial"/>
              <a:buNone/>
            </a:pPr>
            <a:endParaRPr sz="2000" b="0" i="0" u="none" strike="noStrike" cap="none" dirty="0">
              <a:solidFill>
                <a:srgbClr val="002264"/>
              </a:solidFill>
              <a:latin typeface="Roboto"/>
              <a:ea typeface="Roboto"/>
              <a:cs typeface="Roboto"/>
              <a:sym typeface="Roboto"/>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and white cone with white text&#10;&#10;Description automatically generated">
            <a:extLst>
              <a:ext uri="{FF2B5EF4-FFF2-40B4-BE49-F238E27FC236}">
                <a16:creationId xmlns:a16="http://schemas.microsoft.com/office/drawing/2014/main" id="{8E0397E1-AF22-2ED2-07CE-72C0289EE9D2}"/>
              </a:ext>
            </a:extLst>
          </p:cNvPr>
          <p:cNvPicPr>
            <a:picLocks noChangeAspect="1"/>
          </p:cNvPicPr>
          <p:nvPr/>
        </p:nvPicPr>
        <p:blipFill>
          <a:blip r:embed="rId3"/>
          <a:stretch>
            <a:fillRect/>
          </a:stretch>
        </p:blipFill>
        <p:spPr>
          <a:xfrm>
            <a:off x="954064" y="2212445"/>
            <a:ext cx="2654562" cy="3238288"/>
          </a:xfrm>
          <a:prstGeom prst="rect">
            <a:avLst/>
          </a:prstGeom>
        </p:spPr>
      </p:pic>
      <p:sp>
        <p:nvSpPr>
          <p:cNvPr id="3" name="Google Shape;27;p1">
            <a:extLst>
              <a:ext uri="{FF2B5EF4-FFF2-40B4-BE49-F238E27FC236}">
                <a16:creationId xmlns:a16="http://schemas.microsoft.com/office/drawing/2014/main" id="{31A625FD-D9A2-ACF2-06E0-C88D856EDBB6}"/>
              </a:ext>
            </a:extLst>
          </p:cNvPr>
          <p:cNvSpPr/>
          <p:nvPr/>
        </p:nvSpPr>
        <p:spPr>
          <a:xfrm>
            <a:off x="-8792"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3" name="Google Shape;193;g105eb93afb9_0_172"/>
          <p:cNvSpPr/>
          <p:nvPr/>
        </p:nvSpPr>
        <p:spPr>
          <a:xfrm>
            <a:off x="453702" y="5872407"/>
            <a:ext cx="6434400" cy="9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g105eb93afb9_0_172"/>
          <p:cNvSpPr txBox="1"/>
          <p:nvPr/>
        </p:nvSpPr>
        <p:spPr>
          <a:xfrm>
            <a:off x="5333063" y="964591"/>
            <a:ext cx="6434400" cy="5262939"/>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Wanneer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L&amp;D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fungeert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projectorganisatie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grote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organisatiebrede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projecten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centraal</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in de focus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dienstverlening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L&amp;D.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vertrekpunt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zozeer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leervraag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maar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veranderambitie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invoering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het ERTMS-</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veiligheidssysteem</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Europees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treinbeveiligings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besturingssysteem</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zorgt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veiligere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soepelere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grensoverschrijdende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treinreizen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invoering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Omgevingswet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deze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bundelt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Nederlandse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regels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ruimte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leefomgeving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gericht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vereenvoudiging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biedt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ruimte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lokale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duurzame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initiatieven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overgang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agile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manier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deze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transitie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beïnvloedt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alle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werkprocessen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vereist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nieuwe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aanpak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marR="0" lvl="0" indent="-158750" algn="l" rtl="0">
              <a:lnSpc>
                <a:spcPct val="150000"/>
              </a:lnSpc>
              <a:spcBef>
                <a:spcPts val="0"/>
              </a:spcBef>
              <a:spcAft>
                <a:spcPts val="0"/>
              </a:spcAft>
              <a:buClr>
                <a:schemeClr val="dk1"/>
              </a:buClr>
              <a:buSzPts val="2000"/>
              <a:buFont typeface="Arial"/>
              <a:buNone/>
            </a:pPr>
            <a:endParaRPr sz="2000" b="0" i="0" u="none" strike="noStrike" cap="none" dirty="0">
              <a:solidFill>
                <a:srgbClr val="002264"/>
              </a:solidFill>
              <a:latin typeface="Roboto"/>
              <a:ea typeface="Roboto"/>
              <a:cs typeface="Roboto"/>
              <a:sym typeface="Roboto"/>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cone with white text and a circle with people in the center&#10;&#10;Description automatically generated">
            <a:extLst>
              <a:ext uri="{FF2B5EF4-FFF2-40B4-BE49-F238E27FC236}">
                <a16:creationId xmlns:a16="http://schemas.microsoft.com/office/drawing/2014/main" id="{E68549DD-4695-539B-9AAF-A222AA301F8B}"/>
              </a:ext>
            </a:extLst>
          </p:cNvPr>
          <p:cNvPicPr>
            <a:picLocks noChangeAspect="1"/>
          </p:cNvPicPr>
          <p:nvPr/>
        </p:nvPicPr>
        <p:blipFill>
          <a:blip r:embed="rId3"/>
          <a:stretch>
            <a:fillRect/>
          </a:stretch>
        </p:blipFill>
        <p:spPr>
          <a:xfrm>
            <a:off x="955881" y="2253916"/>
            <a:ext cx="3093599" cy="3238288"/>
          </a:xfrm>
          <a:prstGeom prst="rect">
            <a:avLst/>
          </a:prstGeom>
        </p:spPr>
      </p:pic>
      <p:sp>
        <p:nvSpPr>
          <p:cNvPr id="3" name="Google Shape;27;p1">
            <a:extLst>
              <a:ext uri="{FF2B5EF4-FFF2-40B4-BE49-F238E27FC236}">
                <a16:creationId xmlns:a16="http://schemas.microsoft.com/office/drawing/2014/main" id="{59A3C697-B310-D9BA-45F3-05509B51330E}"/>
              </a:ext>
            </a:extLst>
          </p:cNvPr>
          <p:cNvSpPr/>
          <p:nvPr/>
        </p:nvSpPr>
        <p:spPr>
          <a:xfrm>
            <a:off x="-8792"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Google Shape;203;g105eb93afb9_0_227"/>
          <p:cNvSpPr/>
          <p:nvPr/>
        </p:nvSpPr>
        <p:spPr>
          <a:xfrm>
            <a:off x="-10452" y="5150497"/>
            <a:ext cx="339600" cy="1721400"/>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g105eb93afb9_0_227"/>
          <p:cNvSpPr txBox="1"/>
          <p:nvPr/>
        </p:nvSpPr>
        <p:spPr>
          <a:xfrm>
            <a:off x="5376335" y="1205062"/>
            <a:ext cx="6630150" cy="5539938"/>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Adviseurschap</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L&amp;D-</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vakgebied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kent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verschillende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vormen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kunt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expert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gevraagd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worden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advies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geven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opleidingsvraag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maar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kunt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ook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business partner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structureel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tafel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zitten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vooruit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kijken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onderdeel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over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tweede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Hierbij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langetermijndoelen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zowel</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klant</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voornaamste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vertrekpunt</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in de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samenwerking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Hoe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vertalen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veranderambities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vanuit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hoofdkantoor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regio’s,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waarbij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ruimte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bieden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regionale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nuances?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Hoe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kunnen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driejarenplan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vertalen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upskillen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reskillen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onze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Hoe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kunnen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belangrijkste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punten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uit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medewerkerstevredenheidsonderzoek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vertalen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initiatieven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rondom</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gedrag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cultuur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leiderschap</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br>
              <a:rPr lang="en-US" sz="2400" dirty="0">
                <a:solidFill>
                  <a:srgbClr val="221E1F"/>
                </a:solidFill>
                <a:effectLst/>
                <a:latin typeface="Merriweather" panose="02060503050406030704" pitchFamily="18" charset="0"/>
              </a:rPr>
            </a:br>
            <a:endParaRPr lang="en-US" sz="2400" dirty="0">
              <a:solidFill>
                <a:srgbClr val="221E1F"/>
              </a:solidFill>
              <a:effectLst/>
              <a:latin typeface="Merriweather" panose="02060503050406030704" pitchFamily="18" charset="0"/>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and white piece of paper&#10;&#10;Description automatically generated">
            <a:extLst>
              <a:ext uri="{FF2B5EF4-FFF2-40B4-BE49-F238E27FC236}">
                <a16:creationId xmlns:a16="http://schemas.microsoft.com/office/drawing/2014/main" id="{14CB005D-FAE9-B6E8-9886-8186A9FB8EAC}"/>
              </a:ext>
            </a:extLst>
          </p:cNvPr>
          <p:cNvPicPr>
            <a:picLocks noChangeAspect="1"/>
          </p:cNvPicPr>
          <p:nvPr/>
        </p:nvPicPr>
        <p:blipFill>
          <a:blip r:embed="rId3"/>
          <a:stretch>
            <a:fillRect/>
          </a:stretch>
        </p:blipFill>
        <p:spPr>
          <a:xfrm>
            <a:off x="957053" y="3007573"/>
            <a:ext cx="3542717" cy="2564253"/>
          </a:xfrm>
          <a:prstGeom prst="rect">
            <a:avLst/>
          </a:prstGeom>
        </p:spPr>
      </p:pic>
      <p:sp>
        <p:nvSpPr>
          <p:cNvPr id="3" name="Google Shape;27;p1">
            <a:extLst>
              <a:ext uri="{FF2B5EF4-FFF2-40B4-BE49-F238E27FC236}">
                <a16:creationId xmlns:a16="http://schemas.microsoft.com/office/drawing/2014/main" id="{E5A4516C-EC65-5C3E-407D-4AE399B2331C}"/>
              </a:ext>
            </a:extLst>
          </p:cNvPr>
          <p:cNvSpPr/>
          <p:nvPr/>
        </p:nvSpPr>
        <p:spPr>
          <a:xfrm>
            <a:off x="-809"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 name="Picture 1" descr="A circular diagram with text and images&#10;&#10;Description automatically generated with medium confidence">
            <a:extLst>
              <a:ext uri="{FF2B5EF4-FFF2-40B4-BE49-F238E27FC236}">
                <a16:creationId xmlns:a16="http://schemas.microsoft.com/office/drawing/2014/main" id="{C80ACC39-C2CA-890E-837E-5CEFAC8D9E16}"/>
              </a:ext>
            </a:extLst>
          </p:cNvPr>
          <p:cNvPicPr>
            <a:picLocks noChangeAspect="1"/>
          </p:cNvPicPr>
          <p:nvPr/>
        </p:nvPicPr>
        <p:blipFill>
          <a:blip r:embed="rId3"/>
          <a:srcRect l="12209" t="18140" r="51071" b="29118"/>
          <a:stretch/>
        </p:blipFill>
        <p:spPr>
          <a:xfrm>
            <a:off x="2479963" y="0"/>
            <a:ext cx="6784110" cy="6893885"/>
          </a:xfrm>
          <a:prstGeom prst="rect">
            <a:avLst/>
          </a:prstGeom>
        </p:spPr>
      </p:pic>
      <p:sp>
        <p:nvSpPr>
          <p:cNvPr id="3" name="Google Shape;27;p1">
            <a:extLst>
              <a:ext uri="{FF2B5EF4-FFF2-40B4-BE49-F238E27FC236}">
                <a16:creationId xmlns:a16="http://schemas.microsoft.com/office/drawing/2014/main" id="{DE81702F-562F-4E5B-BBB1-D44F6EDDE455}"/>
              </a:ext>
            </a:extLst>
          </p:cNvPr>
          <p:cNvSpPr/>
          <p:nvPr/>
        </p:nvSpPr>
        <p:spPr>
          <a:xfrm>
            <a:off x="-1348"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p:nvPr/>
        </p:nvSpPr>
        <p:spPr>
          <a:xfrm>
            <a:off x="9268902" y="0"/>
            <a:ext cx="3161827" cy="6858000"/>
          </a:xfrm>
          <a:prstGeom prst="rect">
            <a:avLst/>
          </a:prstGeom>
          <a:solidFill>
            <a:srgbClr val="1C9F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6"/>
          <p:cNvSpPr txBox="1">
            <a:spLocks noGrp="1"/>
          </p:cNvSpPr>
          <p:nvPr>
            <p:ph type="ctrTitle"/>
          </p:nvPr>
        </p:nvSpPr>
        <p:spPr>
          <a:xfrm>
            <a:off x="356693" y="325493"/>
            <a:ext cx="8912209" cy="6243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101A"/>
              </a:buClr>
              <a:buSzPts val="1600"/>
              <a:buFont typeface="Roboto"/>
              <a:buNone/>
            </a:pPr>
            <a:r>
              <a:rPr lang="en-US" sz="1600" dirty="0">
                <a:latin typeface="Roboto" panose="02000000000000000000" pitchFamily="2" charset="0"/>
                <a:ea typeface="Roboto" panose="02000000000000000000" pitchFamily="2" charset="0"/>
                <a:cs typeface="Roboto" panose="02000000000000000000" pitchFamily="2" charset="0"/>
              </a:rPr>
              <a:t>Na het </a:t>
            </a:r>
            <a:r>
              <a:rPr lang="en-US" sz="1600" dirty="0" err="1">
                <a:latin typeface="Roboto" panose="02000000000000000000" pitchFamily="2" charset="0"/>
                <a:ea typeface="Roboto" panose="02000000000000000000" pitchFamily="2" charset="0"/>
                <a:cs typeface="Roboto" panose="02000000000000000000" pitchFamily="2" charset="0"/>
              </a:rPr>
              <a:t>voltooien</a:t>
            </a:r>
            <a:r>
              <a:rPr lang="en-US" sz="1600" dirty="0">
                <a:latin typeface="Roboto" panose="02000000000000000000" pitchFamily="2" charset="0"/>
                <a:ea typeface="Roboto" panose="02000000000000000000" pitchFamily="2" charset="0"/>
                <a:cs typeface="Roboto" panose="02000000000000000000" pitchFamily="2" charset="0"/>
              </a:rPr>
              <a:t> van de </a:t>
            </a:r>
            <a:r>
              <a:rPr lang="en-US" sz="1600" dirty="0" err="1">
                <a:latin typeface="Roboto" panose="02000000000000000000" pitchFamily="2" charset="0"/>
                <a:ea typeface="Roboto" panose="02000000000000000000" pitchFamily="2" charset="0"/>
                <a:cs typeface="Roboto" panose="02000000000000000000" pitchFamily="2" charset="0"/>
              </a:rPr>
              <a:t>individuele</a:t>
            </a:r>
            <a:r>
              <a:rPr lang="en-US" sz="1600" dirty="0">
                <a:latin typeface="Roboto" panose="02000000000000000000" pitchFamily="2" charset="0"/>
                <a:ea typeface="Roboto" panose="02000000000000000000" pitchFamily="2" charset="0"/>
                <a:cs typeface="Roboto" panose="02000000000000000000" pitchFamily="2" charset="0"/>
              </a:rPr>
              <a:t> scores, </a:t>
            </a:r>
            <a:r>
              <a:rPr lang="en-US" sz="1600" dirty="0" err="1">
                <a:latin typeface="Roboto" panose="02000000000000000000" pitchFamily="2" charset="0"/>
                <a:ea typeface="Roboto" panose="02000000000000000000" pitchFamily="2" charset="0"/>
                <a:cs typeface="Roboto" panose="02000000000000000000" pitchFamily="2" charset="0"/>
              </a:rPr>
              <a:t>beoordeel</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bespreek</a:t>
            </a:r>
            <a:r>
              <a:rPr lang="en-US" sz="1600" dirty="0">
                <a:latin typeface="Roboto" panose="02000000000000000000" pitchFamily="2" charset="0"/>
                <a:ea typeface="Roboto" panose="02000000000000000000" pitchFamily="2" charset="0"/>
                <a:cs typeface="Roboto" panose="02000000000000000000" pitchFamily="2" charset="0"/>
              </a:rPr>
              <a:t> de </a:t>
            </a:r>
            <a:r>
              <a:rPr lang="en-US" sz="1600" dirty="0" err="1">
                <a:latin typeface="Roboto" panose="02000000000000000000" pitchFamily="2" charset="0"/>
                <a:ea typeface="Roboto" panose="02000000000000000000" pitchFamily="2" charset="0"/>
                <a:cs typeface="Roboto" panose="02000000000000000000" pitchFamily="2" charset="0"/>
              </a:rPr>
              <a:t>overeenkomsten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verschillen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Bepaal</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vervolgens</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samen</a:t>
            </a:r>
            <a:r>
              <a:rPr lang="en-US" sz="1600" dirty="0">
                <a:latin typeface="Roboto" panose="02000000000000000000" pitchFamily="2" charset="0"/>
                <a:ea typeface="Roboto" panose="02000000000000000000" pitchFamily="2" charset="0"/>
                <a:cs typeface="Roboto" panose="02000000000000000000" pitchFamily="2" charset="0"/>
              </a:rPr>
              <a:t> hoe </a:t>
            </a:r>
            <a:r>
              <a:rPr lang="en-US" sz="1600" dirty="0" err="1">
                <a:latin typeface="Roboto" panose="02000000000000000000" pitchFamily="2" charset="0"/>
                <a:ea typeface="Roboto" panose="02000000000000000000" pitchFamily="2" charset="0"/>
                <a:cs typeface="Roboto" panose="02000000000000000000" pitchFamily="2" charset="0"/>
              </a:rPr>
              <a:t>jullie</a:t>
            </a:r>
            <a:r>
              <a:rPr lang="en-US" sz="1600" dirty="0">
                <a:latin typeface="Roboto" panose="02000000000000000000" pitchFamily="2" charset="0"/>
                <a:ea typeface="Roboto" panose="02000000000000000000" pitchFamily="2" charset="0"/>
                <a:cs typeface="Roboto" panose="02000000000000000000" pitchFamily="2" charset="0"/>
              </a:rPr>
              <a:t> de </a:t>
            </a:r>
            <a:r>
              <a:rPr lang="en-US" sz="1600" dirty="0" err="1">
                <a:latin typeface="Roboto" panose="02000000000000000000" pitchFamily="2" charset="0"/>
                <a:ea typeface="Roboto" panose="02000000000000000000" pitchFamily="2" charset="0"/>
                <a:cs typeface="Roboto" panose="02000000000000000000" pitchFamily="2" charset="0"/>
              </a:rPr>
              <a:t>volgende</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stappen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zetten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richting</a:t>
            </a:r>
            <a:r>
              <a:rPr lang="en-US" sz="1600" dirty="0">
                <a:latin typeface="Roboto" panose="02000000000000000000" pitchFamily="2" charset="0"/>
                <a:ea typeface="Roboto" panose="02000000000000000000" pitchFamily="2" charset="0"/>
                <a:cs typeface="Roboto" panose="02000000000000000000" pitchFamily="2" charset="0"/>
              </a:rPr>
              <a:t> de </a:t>
            </a:r>
            <a:r>
              <a:rPr lang="en-US" sz="1600" dirty="0" err="1">
                <a:latin typeface="Roboto" panose="02000000000000000000" pitchFamily="2" charset="0"/>
                <a:ea typeface="Roboto" panose="02000000000000000000" pitchFamily="2" charset="0"/>
                <a:cs typeface="Roboto" panose="02000000000000000000" pitchFamily="2" charset="0"/>
              </a:rPr>
              <a:t>gewenste</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situatie</a:t>
            </a:r>
            <a:r>
              <a:rPr lang="en-US" sz="1600" dirty="0">
                <a:latin typeface="Roboto" panose="02000000000000000000" pitchFamily="2" charset="0"/>
                <a:ea typeface="Roboto" panose="02000000000000000000" pitchFamily="2" charset="0"/>
                <a:cs typeface="Roboto" panose="02000000000000000000" pitchFamily="2" charset="0"/>
              </a:rPr>
              <a:t>.</a:t>
            </a:r>
            <a:endParaRPr sz="4000" dirty="0">
              <a:latin typeface="Roboto" panose="02000000000000000000" pitchFamily="2" charset="0"/>
              <a:ea typeface="Roboto" panose="02000000000000000000" pitchFamily="2" charset="0"/>
              <a:cs typeface="Roboto" panose="02000000000000000000" pitchFamily="2" charset="0"/>
              <a:sym typeface="Roboto"/>
            </a:endParaRPr>
          </a:p>
        </p:txBody>
      </p:sp>
      <p:pic>
        <p:nvPicPr>
          <p:cNvPr id="80" name="Google Shape;80;p6" descr="Chart, sunburst chart&#10;&#10;Description automatically generated"/>
          <p:cNvPicPr preferRelativeResize="0"/>
          <p:nvPr/>
        </p:nvPicPr>
        <p:blipFill rotWithShape="1">
          <a:blip r:embed="rId3">
            <a:alphaModFix/>
          </a:blip>
          <a:srcRect t="20741" b="20211"/>
          <a:stretch/>
        </p:blipFill>
        <p:spPr>
          <a:xfrm>
            <a:off x="1756022" y="1239233"/>
            <a:ext cx="5945992" cy="4966319"/>
          </a:xfrm>
          <a:prstGeom prst="rect">
            <a:avLst/>
          </a:prstGeom>
          <a:noFill/>
          <a:ln>
            <a:noFill/>
          </a:ln>
        </p:spPr>
      </p:pic>
      <p:sp>
        <p:nvSpPr>
          <p:cNvPr id="81" name="Google Shape;81;p6"/>
          <p:cNvSpPr/>
          <p:nvPr/>
        </p:nvSpPr>
        <p:spPr>
          <a:xfrm>
            <a:off x="5495636" y="6573600"/>
            <a:ext cx="1126837" cy="28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6"/>
          <p:cNvSpPr/>
          <p:nvPr/>
        </p:nvSpPr>
        <p:spPr>
          <a:xfrm rot="-5400000">
            <a:off x="6859518" y="2697772"/>
            <a:ext cx="385893" cy="453005"/>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
          <p:cNvSpPr/>
          <p:nvPr/>
        </p:nvSpPr>
        <p:spPr>
          <a:xfrm rot="5400000">
            <a:off x="3279121" y="1398623"/>
            <a:ext cx="385893" cy="45300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6"/>
          <p:cNvSpPr/>
          <p:nvPr/>
        </p:nvSpPr>
        <p:spPr>
          <a:xfrm rot="-5400000">
            <a:off x="6047143" y="5440277"/>
            <a:ext cx="385893" cy="453005"/>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6"/>
          <p:cNvSpPr/>
          <p:nvPr/>
        </p:nvSpPr>
        <p:spPr>
          <a:xfrm rot="5400000">
            <a:off x="3238853" y="5547677"/>
            <a:ext cx="385893" cy="45300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6"/>
          <p:cNvSpPr/>
          <p:nvPr/>
        </p:nvSpPr>
        <p:spPr>
          <a:xfrm>
            <a:off x="4527682" y="1067258"/>
            <a:ext cx="402671" cy="34394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6"/>
          <p:cNvSpPr/>
          <p:nvPr/>
        </p:nvSpPr>
        <p:spPr>
          <a:xfrm>
            <a:off x="6242837" y="1646097"/>
            <a:ext cx="402671" cy="34394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6"/>
          <p:cNvSpPr/>
          <p:nvPr/>
        </p:nvSpPr>
        <p:spPr>
          <a:xfrm rot="5400000">
            <a:off x="2168222" y="2586014"/>
            <a:ext cx="385893" cy="45300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6"/>
          <p:cNvSpPr/>
          <p:nvPr/>
        </p:nvSpPr>
        <p:spPr>
          <a:xfrm>
            <a:off x="4630294" y="6092084"/>
            <a:ext cx="402671" cy="34394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6"/>
          <p:cNvSpPr/>
          <p:nvPr/>
        </p:nvSpPr>
        <p:spPr>
          <a:xfrm rot="-5400000">
            <a:off x="6941871" y="4338411"/>
            <a:ext cx="385893" cy="453005"/>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6"/>
          <p:cNvSpPr/>
          <p:nvPr/>
        </p:nvSpPr>
        <p:spPr>
          <a:xfrm rot="5400000">
            <a:off x="2168222" y="4441728"/>
            <a:ext cx="385893" cy="45300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6" descr="What is a Start-Stop-Continue Retrospective? - Smartpedia - t2informatik"/>
          <p:cNvPicPr preferRelativeResize="0"/>
          <p:nvPr/>
        </p:nvPicPr>
        <p:blipFill rotWithShape="1">
          <a:blip r:embed="rId4">
            <a:alphaModFix/>
          </a:blip>
          <a:srcRect/>
          <a:stretch/>
        </p:blipFill>
        <p:spPr>
          <a:xfrm>
            <a:off x="9280196" y="2544601"/>
            <a:ext cx="2924175" cy="1949450"/>
          </a:xfrm>
          <a:prstGeom prst="rect">
            <a:avLst/>
          </a:prstGeom>
          <a:noFill/>
          <a:ln>
            <a:noFill/>
          </a:ln>
        </p:spPr>
      </p:pic>
    </p:spTree>
    <p:extLst>
      <p:ext uri="{BB962C8B-B14F-4D97-AF65-F5344CB8AC3E}">
        <p14:creationId xmlns:p14="http://schemas.microsoft.com/office/powerpoint/2010/main" val="167728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p:nvPr/>
        </p:nvSpPr>
        <p:spPr>
          <a:xfrm>
            <a:off x="1128156" y="1155795"/>
            <a:ext cx="110638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chemeClr val="dk1"/>
                </a:solidFill>
                <a:latin typeface="Roboto"/>
                <a:ea typeface="Roboto"/>
                <a:cs typeface="Roboto"/>
                <a:sym typeface="Roboto"/>
              </a:rPr>
              <a:t>“What get measured, gets managed”</a:t>
            </a:r>
            <a:endParaRPr dirty="0"/>
          </a:p>
        </p:txBody>
      </p:sp>
      <p:sp>
        <p:nvSpPr>
          <p:cNvPr id="241" name="Google Shape;241;p12"/>
          <p:cNvSpPr/>
          <p:nvPr/>
        </p:nvSpPr>
        <p:spPr>
          <a:xfrm>
            <a:off x="10629900" y="5346700"/>
            <a:ext cx="1562100" cy="151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A white book with colorful blocks on it&#10;&#10;Description automatically generated">
            <a:extLst>
              <a:ext uri="{FF2B5EF4-FFF2-40B4-BE49-F238E27FC236}">
                <a16:creationId xmlns:a16="http://schemas.microsoft.com/office/drawing/2014/main" id="{EDA95867-EA1E-48D1-0C0F-131D9A3CFB53}"/>
              </a:ext>
            </a:extLst>
          </p:cNvPr>
          <p:cNvPicPr>
            <a:picLocks noChangeAspect="1"/>
          </p:cNvPicPr>
          <p:nvPr/>
        </p:nvPicPr>
        <p:blipFill>
          <a:blip r:embed="rId3"/>
          <a:stretch>
            <a:fillRect/>
          </a:stretch>
        </p:blipFill>
        <p:spPr>
          <a:xfrm>
            <a:off x="2593731" y="1023910"/>
            <a:ext cx="6770077" cy="67700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p:nvPr/>
        </p:nvSpPr>
        <p:spPr>
          <a:xfrm>
            <a:off x="0" y="0"/>
            <a:ext cx="271236" cy="6858000"/>
          </a:xfrm>
          <a:prstGeom prst="rect">
            <a:avLst/>
          </a:prstGeom>
          <a:solidFill>
            <a:srgbClr val="F1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229533" y="1284135"/>
            <a:ext cx="10004170" cy="63113"/>
          </a:xfrm>
          <a:prstGeom prst="rect">
            <a:avLst/>
          </a:prstGeom>
          <a:solidFill>
            <a:srgbClr val="FCC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229533" y="6360059"/>
            <a:ext cx="10004170" cy="6350"/>
          </a:xfrm>
          <a:prstGeom prst="rect">
            <a:avLst/>
          </a:prstGeom>
          <a:solidFill>
            <a:srgbClr val="FCC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229533" y="545337"/>
            <a:ext cx="11632001" cy="73879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000" b="1" err="1">
                <a:solidFill>
                  <a:srgbClr val="0C0C0C"/>
                </a:solidFill>
                <a:latin typeface="Roboto"/>
                <a:ea typeface="Roboto"/>
                <a:cs typeface="Roboto"/>
                <a:sym typeface="Roboto"/>
              </a:rPr>
              <a:t>Stappenplan</a:t>
            </a:r>
            <a:endParaRPr sz="1400" b="1">
              <a:solidFill>
                <a:srgbClr val="0C0C0C"/>
              </a:solidFill>
              <a:latin typeface="Roboto"/>
              <a:ea typeface="Roboto"/>
              <a:cs typeface="Roboto"/>
              <a:sym typeface="Roboto"/>
            </a:endParaRPr>
          </a:p>
        </p:txBody>
      </p:sp>
      <p:sp>
        <p:nvSpPr>
          <p:cNvPr id="3" name="TextBox 2">
            <a:extLst>
              <a:ext uri="{FF2B5EF4-FFF2-40B4-BE49-F238E27FC236}">
                <a16:creationId xmlns:a16="http://schemas.microsoft.com/office/drawing/2014/main" id="{6ECB7F9C-4068-301E-B9BF-E74E2F1916AF}"/>
              </a:ext>
            </a:extLst>
          </p:cNvPr>
          <p:cNvSpPr txBox="1"/>
          <p:nvPr/>
        </p:nvSpPr>
        <p:spPr>
          <a:xfrm>
            <a:off x="1126156" y="1234350"/>
            <a:ext cx="10605581" cy="5078313"/>
          </a:xfrm>
          <a:prstGeom prst="rect">
            <a:avLst/>
          </a:prstGeom>
          <a:noFill/>
        </p:spPr>
        <p:txBody>
          <a:bodyPr wrap="square">
            <a:spAutoFit/>
          </a:bodyPr>
          <a:lstStyle/>
          <a:p>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b="1" dirty="0">
                <a:latin typeface="Roboto" panose="02000000000000000000" pitchFamily="2" charset="0"/>
                <a:ea typeface="Roboto" panose="02000000000000000000" pitchFamily="2" charset="0"/>
                <a:cs typeface="Roboto" panose="02000000000000000000" pitchFamily="2" charset="0"/>
              </a:rPr>
              <a:t>1. </a:t>
            </a:r>
            <a:r>
              <a:rPr lang="en-US" sz="1200" b="1" dirty="0" err="1">
                <a:latin typeface="Roboto" panose="02000000000000000000" pitchFamily="2" charset="0"/>
                <a:ea typeface="Roboto" panose="02000000000000000000" pitchFamily="2" charset="0"/>
                <a:cs typeface="Roboto" panose="02000000000000000000" pitchFamily="2" charset="0"/>
              </a:rPr>
              <a:t>Sessieplanning</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en</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uitnodigingen</a:t>
            </a:r>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Plan </a:t>
            </a:r>
            <a:r>
              <a:rPr lang="en-US" sz="1200" dirty="0" err="1">
                <a:latin typeface="Roboto" panose="02000000000000000000" pitchFamily="2" charset="0"/>
                <a:ea typeface="Roboto" panose="02000000000000000000" pitchFamily="2" charset="0"/>
                <a:cs typeface="Roboto" panose="02000000000000000000" pitchFamily="2" charset="0"/>
              </a:rPr>
              <a:t>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van 2,5 </a:t>
            </a:r>
            <a:r>
              <a:rPr lang="en-US" sz="1200" dirty="0" err="1">
                <a:latin typeface="Roboto" panose="02000000000000000000" pitchFamily="2" charset="0"/>
                <a:ea typeface="Roboto" panose="02000000000000000000" pitchFamily="2" charset="0"/>
                <a:cs typeface="Roboto" panose="02000000000000000000" pitchFamily="2" charset="0"/>
              </a:rPr>
              <a:t>uur</a:t>
            </a:r>
            <a:r>
              <a:rPr lang="en-US" sz="1200" dirty="0">
                <a:latin typeface="Roboto" panose="02000000000000000000" pitchFamily="2" charset="0"/>
                <a:ea typeface="Roboto" panose="02000000000000000000" pitchFamily="2" charset="0"/>
                <a:cs typeface="Roboto" panose="02000000000000000000" pitchFamily="2" charset="0"/>
              </a:rPr>
              <a:t> met je L&amp;D- of HR-team. Als het </a:t>
            </a:r>
            <a:r>
              <a:rPr lang="en-US" sz="1200" dirty="0" err="1">
                <a:latin typeface="Roboto" panose="02000000000000000000" pitchFamily="2" charset="0"/>
                <a:ea typeface="Roboto" panose="02000000000000000000" pitchFamily="2" charset="0"/>
                <a:cs typeface="Roboto" panose="02000000000000000000" pitchFamily="2" charset="0"/>
              </a:rPr>
              <a:t>mogelijk</a:t>
            </a:r>
            <a:r>
              <a:rPr lang="en-US" sz="1200" dirty="0">
                <a:latin typeface="Roboto" panose="02000000000000000000" pitchFamily="2" charset="0"/>
                <a:ea typeface="Roboto" panose="02000000000000000000" pitchFamily="2" charset="0"/>
                <a:cs typeface="Roboto" panose="02000000000000000000" pitchFamily="2" charset="0"/>
              </a:rPr>
              <a:t> is, </a:t>
            </a:r>
            <a:r>
              <a:rPr lang="en-US" sz="1200" dirty="0" err="1">
                <a:latin typeface="Roboto" panose="02000000000000000000" pitchFamily="2" charset="0"/>
                <a:ea typeface="Roboto" panose="02000000000000000000" pitchFamily="2" charset="0"/>
                <a:cs typeface="Roboto" panose="02000000000000000000" pitchFamily="2" charset="0"/>
              </a:rPr>
              <a:t>nodig</a:t>
            </a:r>
            <a:r>
              <a:rPr lang="en-US" sz="1200" dirty="0">
                <a:latin typeface="Roboto" panose="02000000000000000000" pitchFamily="2" charset="0"/>
                <a:ea typeface="Roboto" panose="02000000000000000000" pitchFamily="2" charset="0"/>
                <a:cs typeface="Roboto" panose="02000000000000000000" pitchFamily="2" charset="0"/>
              </a:rPr>
              <a:t> dan </a:t>
            </a:r>
            <a:r>
              <a:rPr lang="en-US" sz="1200" dirty="0" err="1">
                <a:latin typeface="Roboto" panose="02000000000000000000" pitchFamily="2" charset="0"/>
                <a:ea typeface="Roboto" panose="02000000000000000000" pitchFamily="2" charset="0"/>
                <a:cs typeface="Roboto" panose="02000000000000000000" pitchFamily="2" charset="0"/>
              </a:rPr>
              <a:t>ook</a:t>
            </a:r>
            <a:r>
              <a:rPr lang="en-US" sz="1200" dirty="0">
                <a:latin typeface="Roboto" panose="02000000000000000000" pitchFamily="2" charset="0"/>
                <a:ea typeface="Roboto" panose="02000000000000000000" pitchFamily="2" charset="0"/>
                <a:cs typeface="Roboto" panose="02000000000000000000" pitchFamily="2" charset="0"/>
              </a:rPr>
              <a:t> interne </a:t>
            </a:r>
            <a:r>
              <a:rPr lang="en-US" sz="1200" dirty="0" err="1">
                <a:latin typeface="Roboto" panose="02000000000000000000" pitchFamily="2" charset="0"/>
                <a:ea typeface="Roboto" panose="02000000000000000000" pitchFamily="2" charset="0"/>
                <a:cs typeface="Roboto" panose="02000000000000000000" pitchFamily="2" charset="0"/>
              </a:rPr>
              <a:t>klanten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uit</a:t>
            </a:r>
            <a:r>
              <a:rPr lang="en-US" sz="1200" dirty="0">
                <a:latin typeface="Roboto" panose="02000000000000000000" pitchFamily="2" charset="0"/>
                <a:ea typeface="Roboto" panose="02000000000000000000" pitchFamily="2" charset="0"/>
                <a:cs typeface="Roboto" panose="02000000000000000000" pitchFamily="2" charset="0"/>
              </a:rPr>
              <a:t> om </a:t>
            </a:r>
            <a:r>
              <a:rPr lang="en-US" sz="1200" dirty="0" err="1">
                <a:latin typeface="Roboto" panose="02000000000000000000" pitchFamily="2" charset="0"/>
                <a:ea typeface="Roboto" panose="02000000000000000000" pitchFamily="2" charset="0"/>
                <a:cs typeface="Roboto" panose="02000000000000000000" pitchFamily="2" charset="0"/>
              </a:rPr>
              <a:t>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breder</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perspectief</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krijgen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betrokkenheid</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vergroten</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2. </a:t>
            </a:r>
            <a:r>
              <a:rPr lang="en-US" sz="1200" b="1" dirty="0" err="1">
                <a:latin typeface="Roboto" panose="02000000000000000000" pitchFamily="2" charset="0"/>
                <a:ea typeface="Roboto" panose="02000000000000000000" pitchFamily="2" charset="0"/>
                <a:cs typeface="Roboto" panose="02000000000000000000" pitchFamily="2" charset="0"/>
              </a:rPr>
              <a:t>Voorbereiding</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uitlegvideo</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bekijken</a:t>
            </a:r>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dirty="0" err="1">
                <a:latin typeface="Roboto" panose="02000000000000000000" pitchFamily="2" charset="0"/>
                <a:ea typeface="Roboto" panose="02000000000000000000" pitchFamily="2" charset="0"/>
                <a:cs typeface="Roboto" panose="02000000000000000000" pitchFamily="2" charset="0"/>
              </a:rPr>
              <a:t>Vraag</a:t>
            </a:r>
            <a:r>
              <a:rPr lang="en-US" sz="1200" dirty="0">
                <a:latin typeface="Roboto" panose="02000000000000000000" pitchFamily="2" charset="0"/>
                <a:ea typeface="Roboto" panose="02000000000000000000" pitchFamily="2" charset="0"/>
                <a:cs typeface="Roboto" panose="02000000000000000000" pitchFamily="2" charset="0"/>
              </a:rPr>
              <a:t> alle </a:t>
            </a:r>
            <a:r>
              <a:rPr lang="en-US" sz="1200" dirty="0" err="1">
                <a:latin typeface="Roboto" panose="02000000000000000000" pitchFamily="2" charset="0"/>
                <a:ea typeface="Roboto" panose="02000000000000000000" pitchFamily="2" charset="0"/>
                <a:cs typeface="Roboto" panose="02000000000000000000" pitchFamily="2" charset="0"/>
              </a:rPr>
              <a:t>deelnemers</a:t>
            </a:r>
            <a:r>
              <a:rPr lang="en-US" sz="1200" dirty="0">
                <a:latin typeface="Roboto" panose="02000000000000000000" pitchFamily="2" charset="0"/>
                <a:ea typeface="Roboto" panose="02000000000000000000" pitchFamily="2" charset="0"/>
                <a:cs typeface="Roboto" panose="02000000000000000000" pitchFamily="2" charset="0"/>
              </a:rPr>
              <a:t> om </a:t>
            </a:r>
            <a:r>
              <a:rPr lang="en-US" sz="1200" dirty="0" err="1">
                <a:latin typeface="Roboto" panose="02000000000000000000" pitchFamily="2" charset="0"/>
                <a:ea typeface="Roboto" panose="02000000000000000000" pitchFamily="2" charset="0"/>
                <a:cs typeface="Roboto" panose="02000000000000000000" pitchFamily="2" charset="0"/>
              </a:rPr>
              <a:t>vóór</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uitlegvideo</a:t>
            </a:r>
            <a:r>
              <a:rPr lang="en-US" sz="1200" dirty="0">
                <a:latin typeface="Roboto" panose="02000000000000000000" pitchFamily="2" charset="0"/>
                <a:ea typeface="Roboto" panose="02000000000000000000" pitchFamily="2" charset="0"/>
                <a:cs typeface="Roboto" panose="02000000000000000000" pitchFamily="2" charset="0"/>
              </a:rPr>
              <a:t> van de L&amp;D-</a:t>
            </a:r>
            <a:r>
              <a:rPr lang="en-US" sz="1200" dirty="0" err="1">
                <a:latin typeface="Roboto" panose="02000000000000000000" pitchFamily="2" charset="0"/>
                <a:ea typeface="Roboto" panose="02000000000000000000" pitchFamily="2" charset="0"/>
                <a:cs typeface="Roboto" panose="02000000000000000000" pitchFamily="2" charset="0"/>
              </a:rPr>
              <a:t>quickscan</a:t>
            </a:r>
            <a:r>
              <a:rPr lang="en-US" sz="1200" dirty="0">
                <a:latin typeface="Roboto" panose="02000000000000000000" pitchFamily="2" charset="0"/>
                <a:ea typeface="Roboto" panose="02000000000000000000" pitchFamily="2" charset="0"/>
                <a:cs typeface="Roboto" panose="02000000000000000000" pitchFamily="2" charset="0"/>
              </a:rPr>
              <a:t> op YouTube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bekijken</a:t>
            </a:r>
            <a:r>
              <a:rPr lang="en-US" sz="1200" dirty="0">
                <a:latin typeface="Roboto" panose="02000000000000000000" pitchFamily="2" charset="0"/>
                <a:ea typeface="Roboto" panose="02000000000000000000" pitchFamily="2" charset="0"/>
                <a:cs typeface="Roboto" panose="02000000000000000000" pitchFamily="2" charset="0"/>
              </a:rPr>
              <a:t>. Zoek op </a:t>
            </a:r>
            <a:r>
              <a:rPr lang="en-US" sz="1200" i="1" dirty="0">
                <a:latin typeface="Roboto" panose="02000000000000000000" pitchFamily="2" charset="0"/>
                <a:ea typeface="Roboto" panose="02000000000000000000" pitchFamily="2" charset="0"/>
                <a:cs typeface="Roboto" panose="02000000000000000000" pitchFamily="2" charset="0"/>
              </a:rPr>
              <a:t>"L&amp;D </a:t>
            </a:r>
            <a:r>
              <a:rPr lang="en-US" sz="1200" i="1" dirty="0" err="1">
                <a:latin typeface="Roboto" panose="02000000000000000000" pitchFamily="2" charset="0"/>
                <a:ea typeface="Roboto" panose="02000000000000000000" pitchFamily="2" charset="0"/>
                <a:cs typeface="Roboto" panose="02000000000000000000" pitchFamily="2" charset="0"/>
              </a:rPr>
              <a:t>Quickscan</a:t>
            </a:r>
            <a:r>
              <a:rPr lang="en-US" sz="1200" i="1"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De video </a:t>
            </a:r>
            <a:r>
              <a:rPr lang="en-US" sz="1200" dirty="0" err="1">
                <a:latin typeface="Roboto" panose="02000000000000000000" pitchFamily="2" charset="0"/>
                <a:ea typeface="Roboto" panose="02000000000000000000" pitchFamily="2" charset="0"/>
                <a:cs typeface="Roboto" panose="02000000000000000000" pitchFamily="2" charset="0"/>
              </a:rPr>
              <a:t>duurt</a:t>
            </a:r>
            <a:r>
              <a:rPr lang="en-US" sz="1200" dirty="0">
                <a:latin typeface="Roboto" panose="02000000000000000000" pitchFamily="2" charset="0"/>
                <a:ea typeface="Roboto" panose="02000000000000000000" pitchFamily="2" charset="0"/>
                <a:cs typeface="Roboto" panose="02000000000000000000" pitchFamily="2" charset="0"/>
              </a:rPr>
              <a:t> 7 </a:t>
            </a:r>
            <a:r>
              <a:rPr lang="en-US" sz="1200" dirty="0" err="1">
                <a:latin typeface="Roboto" panose="02000000000000000000" pitchFamily="2" charset="0"/>
                <a:ea typeface="Roboto" panose="02000000000000000000" pitchFamily="2" charset="0"/>
                <a:cs typeface="Roboto" panose="02000000000000000000" pitchFamily="2" charset="0"/>
              </a:rPr>
              <a:t>minuten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is </a:t>
            </a:r>
            <a:r>
              <a:rPr lang="en-US" sz="1200" dirty="0" err="1">
                <a:latin typeface="Roboto" panose="02000000000000000000" pitchFamily="2" charset="0"/>
                <a:ea typeface="Roboto" panose="02000000000000000000" pitchFamily="2" charset="0"/>
                <a:cs typeface="Roboto" panose="02000000000000000000" pitchFamily="2" charset="0"/>
              </a:rPr>
              <a:t>beschikbaar</a:t>
            </a:r>
            <a:r>
              <a:rPr lang="en-US" sz="1200" dirty="0">
                <a:latin typeface="Roboto" panose="02000000000000000000" pitchFamily="2" charset="0"/>
                <a:ea typeface="Roboto" panose="02000000000000000000" pitchFamily="2" charset="0"/>
                <a:cs typeface="Roboto" panose="02000000000000000000" pitchFamily="2" charset="0"/>
              </a:rPr>
              <a:t> in </a:t>
            </a:r>
            <a:r>
              <a:rPr lang="en-US" sz="1200" dirty="0" err="1">
                <a:latin typeface="Roboto" panose="02000000000000000000" pitchFamily="2" charset="0"/>
                <a:ea typeface="Roboto" panose="02000000000000000000" pitchFamily="2" charset="0"/>
                <a:cs typeface="Roboto" panose="02000000000000000000" pitchFamily="2" charset="0"/>
              </a:rPr>
              <a:t>zowel</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Nederlands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als</a:t>
            </a:r>
            <a:r>
              <a:rPr lang="en-US" sz="1200" dirty="0">
                <a:latin typeface="Roboto" panose="02000000000000000000" pitchFamily="2" charset="0"/>
                <a:ea typeface="Roboto" panose="02000000000000000000" pitchFamily="2" charset="0"/>
                <a:cs typeface="Roboto" panose="02000000000000000000" pitchFamily="2" charset="0"/>
              </a:rPr>
              <a:t> Engels. </a:t>
            </a:r>
            <a:r>
              <a:rPr lang="en-US" sz="1200" dirty="0" err="1">
                <a:latin typeface="Roboto" panose="02000000000000000000" pitchFamily="2" charset="0"/>
                <a:ea typeface="Roboto" panose="02000000000000000000" pitchFamily="2" charset="0"/>
                <a:cs typeface="Roboto" panose="02000000000000000000" pitchFamily="2" charset="0"/>
              </a:rPr>
              <a:t>Dit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zorgt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ervoor</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iedereen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dezelfde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basiskennis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heeft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voorbereid</a:t>
            </a:r>
            <a:r>
              <a:rPr lang="en-US" sz="1200" dirty="0">
                <a:latin typeface="Roboto" panose="02000000000000000000" pitchFamily="2" charset="0"/>
                <a:ea typeface="Roboto" panose="02000000000000000000" pitchFamily="2" charset="0"/>
                <a:cs typeface="Roboto" panose="02000000000000000000" pitchFamily="2" charset="0"/>
              </a:rPr>
              <a:t> is op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3. </a:t>
            </a:r>
            <a:r>
              <a:rPr lang="en-US" sz="1200" b="1" dirty="0" err="1">
                <a:latin typeface="Roboto" panose="02000000000000000000" pitchFamily="2" charset="0"/>
                <a:ea typeface="Roboto" panose="02000000000000000000" pitchFamily="2" charset="0"/>
                <a:cs typeface="Roboto" panose="02000000000000000000" pitchFamily="2" charset="0"/>
              </a:rPr>
              <a:t>Aanwijzen</a:t>
            </a:r>
            <a:r>
              <a:rPr lang="en-US" sz="1200" b="1" dirty="0">
                <a:latin typeface="Roboto" panose="02000000000000000000" pitchFamily="2" charset="0"/>
                <a:ea typeface="Roboto" panose="02000000000000000000" pitchFamily="2" charset="0"/>
                <a:cs typeface="Roboto" panose="02000000000000000000" pitchFamily="2" charset="0"/>
              </a:rPr>
              <a:t> van </a:t>
            </a:r>
            <a:r>
              <a:rPr lang="en-US" sz="1200" b="1" dirty="0" err="1">
                <a:latin typeface="Roboto" panose="02000000000000000000" pitchFamily="2" charset="0"/>
                <a:ea typeface="Roboto" panose="02000000000000000000" pitchFamily="2" charset="0"/>
                <a:cs typeface="Roboto" panose="02000000000000000000" pitchFamily="2" charset="0"/>
              </a:rPr>
              <a:t>een</a:t>
            </a:r>
            <a:r>
              <a:rPr lang="en-US" sz="1200" b="1" dirty="0">
                <a:latin typeface="Roboto" panose="02000000000000000000" pitchFamily="2" charset="0"/>
                <a:ea typeface="Roboto" panose="02000000000000000000" pitchFamily="2" charset="0"/>
                <a:cs typeface="Roboto" panose="02000000000000000000" pitchFamily="2" charset="0"/>
              </a:rPr>
              <a:t> facilitator</a:t>
            </a:r>
          </a:p>
          <a:p>
            <a:r>
              <a:rPr lang="en-US" sz="1200" dirty="0" err="1">
                <a:latin typeface="Roboto" panose="02000000000000000000" pitchFamily="2" charset="0"/>
                <a:ea typeface="Roboto" panose="02000000000000000000" pitchFamily="2" charset="0"/>
                <a:cs typeface="Roboto" panose="02000000000000000000" pitchFamily="2" charset="0"/>
              </a:rPr>
              <a:t>Wijs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één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persoon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als</a:t>
            </a:r>
            <a:r>
              <a:rPr lang="en-US" sz="1200" dirty="0">
                <a:latin typeface="Roboto" panose="02000000000000000000" pitchFamily="2" charset="0"/>
                <a:ea typeface="Roboto" panose="02000000000000000000" pitchFamily="2" charset="0"/>
                <a:cs typeface="Roboto" panose="02000000000000000000" pitchFamily="2" charset="0"/>
              </a:rPr>
              <a:t> facilitator van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Deze</a:t>
            </a:r>
            <a:r>
              <a:rPr lang="en-US" sz="1200" dirty="0">
                <a:latin typeface="Roboto" panose="02000000000000000000" pitchFamily="2" charset="0"/>
                <a:ea typeface="Roboto" panose="02000000000000000000" pitchFamily="2" charset="0"/>
                <a:cs typeface="Roboto" panose="02000000000000000000" pitchFamily="2" charset="0"/>
              </a:rPr>
              <a:t> facilitator </a:t>
            </a:r>
            <a:r>
              <a:rPr lang="en-US" sz="1200" dirty="0" err="1">
                <a:latin typeface="Roboto" panose="02000000000000000000" pitchFamily="2" charset="0"/>
                <a:ea typeface="Roboto" panose="02000000000000000000" pitchFamily="2" charset="0"/>
                <a:cs typeface="Roboto" panose="02000000000000000000" pitchFamily="2" charset="0"/>
              </a:rPr>
              <a:t>kan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onderstaande</a:t>
            </a:r>
            <a:r>
              <a:rPr lang="en-US" sz="1200" dirty="0">
                <a:latin typeface="Roboto" panose="02000000000000000000" pitchFamily="2" charset="0"/>
                <a:ea typeface="Roboto" panose="02000000000000000000" pitchFamily="2" charset="0"/>
                <a:cs typeface="Roboto" panose="02000000000000000000" pitchFamily="2" charset="0"/>
              </a:rPr>
              <a:t> de PowerPoint-slides </a:t>
            </a:r>
            <a:r>
              <a:rPr lang="en-US" sz="1200" dirty="0" err="1">
                <a:latin typeface="Roboto" panose="02000000000000000000" pitchFamily="2" charset="0"/>
                <a:ea typeface="Roboto" panose="02000000000000000000" pitchFamily="2" charset="0"/>
                <a:cs typeface="Roboto" panose="02000000000000000000" pitchFamily="2" charset="0"/>
              </a:rPr>
              <a:t>gebruiken</a:t>
            </a:r>
            <a:r>
              <a:rPr lang="en-US" sz="1200" dirty="0">
                <a:latin typeface="Roboto" panose="02000000000000000000" pitchFamily="2" charset="0"/>
                <a:ea typeface="Roboto" panose="02000000000000000000" pitchFamily="2" charset="0"/>
                <a:cs typeface="Roboto" panose="02000000000000000000" pitchFamily="2" charset="0"/>
              </a:rPr>
              <a:t> om de </a:t>
            </a:r>
            <a:r>
              <a:rPr lang="en-US" sz="1200" dirty="0" err="1">
                <a:latin typeface="Roboto" panose="02000000000000000000" pitchFamily="2" charset="0"/>
                <a:ea typeface="Roboto" panose="02000000000000000000" pitchFamily="2" charset="0"/>
                <a:cs typeface="Roboto" panose="02000000000000000000" pitchFamily="2" charset="0"/>
              </a:rPr>
              <a:t>belangrijkste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punten</a:t>
            </a:r>
            <a:r>
              <a:rPr lang="en-US" sz="1200" dirty="0">
                <a:latin typeface="Roboto" panose="02000000000000000000" pitchFamily="2" charset="0"/>
                <a:ea typeface="Roboto" panose="02000000000000000000" pitchFamily="2" charset="0"/>
                <a:cs typeface="Roboto" panose="02000000000000000000" pitchFamily="2" charset="0"/>
              </a:rPr>
              <a:t> van de </a:t>
            </a:r>
            <a:r>
              <a:rPr lang="en-US" sz="1200" dirty="0" err="1">
                <a:latin typeface="Roboto" panose="02000000000000000000" pitchFamily="2" charset="0"/>
                <a:ea typeface="Roboto" panose="02000000000000000000" pitchFamily="2" charset="0"/>
                <a:cs typeface="Roboto" panose="02000000000000000000" pitchFamily="2" charset="0"/>
              </a:rPr>
              <a:t>quickscan</a:t>
            </a:r>
            <a:r>
              <a:rPr lang="en-US" sz="1200" dirty="0">
                <a:latin typeface="Roboto" panose="02000000000000000000" pitchFamily="2" charset="0"/>
                <a:ea typeface="Roboto" panose="02000000000000000000" pitchFamily="2" charset="0"/>
                <a:cs typeface="Roboto" panose="02000000000000000000" pitchFamily="2" charset="0"/>
              </a:rPr>
              <a:t> toe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lichten</a:t>
            </a:r>
            <a:r>
              <a:rPr lang="en-US" sz="1200" dirty="0">
                <a:latin typeface="Roboto" panose="02000000000000000000" pitchFamily="2" charset="0"/>
                <a:ea typeface="Roboto" panose="02000000000000000000" pitchFamily="2" charset="0"/>
                <a:cs typeface="Roboto" panose="02000000000000000000" pitchFamily="2" charset="0"/>
              </a:rPr>
              <a:t>. </a:t>
            </a:r>
          </a:p>
          <a:p>
            <a:r>
              <a:rPr lang="en-US" sz="1200" b="1" dirty="0">
                <a:latin typeface="Roboto" panose="02000000000000000000" pitchFamily="2" charset="0"/>
                <a:ea typeface="Roboto" panose="02000000000000000000" pitchFamily="2" charset="0"/>
                <a:cs typeface="Roboto" panose="02000000000000000000" pitchFamily="2" charset="0"/>
              </a:rPr>
              <a:t>4. </a:t>
            </a:r>
            <a:r>
              <a:rPr lang="en-US" sz="1200" b="1" dirty="0" err="1">
                <a:latin typeface="Roboto" panose="02000000000000000000" pitchFamily="2" charset="0"/>
                <a:ea typeface="Roboto" panose="02000000000000000000" pitchFamily="2" charset="0"/>
                <a:cs typeface="Roboto" panose="02000000000000000000" pitchFamily="2" charset="0"/>
              </a:rPr>
              <a:t>Gebruik</a:t>
            </a:r>
            <a:r>
              <a:rPr lang="en-US" sz="1200" b="1" dirty="0">
                <a:latin typeface="Roboto" panose="02000000000000000000" pitchFamily="2" charset="0"/>
                <a:ea typeface="Roboto" panose="02000000000000000000" pitchFamily="2" charset="0"/>
                <a:cs typeface="Roboto" panose="02000000000000000000" pitchFamily="2" charset="0"/>
              </a:rPr>
              <a:t> van het </a:t>
            </a:r>
            <a:r>
              <a:rPr lang="en-US" sz="1200" b="1" dirty="0" err="1">
                <a:latin typeface="Roboto" panose="02000000000000000000" pitchFamily="2" charset="0"/>
                <a:ea typeface="Roboto" panose="02000000000000000000" pitchFamily="2" charset="0"/>
                <a:cs typeface="Roboto" panose="02000000000000000000" pitchFamily="2" charset="0"/>
              </a:rPr>
              <a:t>geprinte</a:t>
            </a:r>
            <a:r>
              <a:rPr lang="en-US" sz="1200" b="1" dirty="0">
                <a:latin typeface="Roboto" panose="02000000000000000000" pitchFamily="2" charset="0"/>
                <a:ea typeface="Roboto" panose="02000000000000000000" pitchFamily="2" charset="0"/>
                <a:cs typeface="Roboto" panose="02000000000000000000" pitchFamily="2" charset="0"/>
              </a:rPr>
              <a:t> canvas</a:t>
            </a:r>
          </a:p>
          <a:p>
            <a:r>
              <a:rPr lang="en-US" sz="1200" dirty="0">
                <a:latin typeface="Roboto" panose="02000000000000000000" pitchFamily="2" charset="0"/>
                <a:ea typeface="Roboto" panose="02000000000000000000" pitchFamily="2" charset="0"/>
                <a:cs typeface="Roboto" panose="02000000000000000000" pitchFamily="2" charset="0"/>
              </a:rPr>
              <a:t>Print het canvas </a:t>
            </a:r>
            <a:r>
              <a:rPr lang="en-US" sz="1200" dirty="0" err="1">
                <a:latin typeface="Roboto" panose="02000000000000000000" pitchFamily="2" charset="0"/>
                <a:ea typeface="Roboto" panose="02000000000000000000" pitchFamily="2" charset="0"/>
                <a:cs typeface="Roboto" panose="02000000000000000000" pitchFamily="2" charset="0"/>
              </a:rPr>
              <a:t>uit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nodig</a:t>
            </a:r>
            <a:r>
              <a:rPr lang="en-US" sz="1200" dirty="0">
                <a:latin typeface="Roboto" panose="02000000000000000000" pitchFamily="2" charset="0"/>
                <a:ea typeface="Roboto" panose="02000000000000000000" pitchFamily="2" charset="0"/>
                <a:cs typeface="Roboto" panose="02000000000000000000" pitchFamily="2" charset="0"/>
              </a:rPr>
              <a:t> is </a:t>
            </a:r>
            <a:r>
              <a:rPr lang="en-US" sz="1200" dirty="0" err="1">
                <a:latin typeface="Roboto" panose="02000000000000000000" pitchFamily="2" charset="0"/>
                <a:ea typeface="Roboto" panose="02000000000000000000" pitchFamily="2" charset="0"/>
                <a:cs typeface="Roboto" panose="02000000000000000000" pitchFamily="2" charset="0"/>
              </a:rPr>
              <a:t>voor</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downloaden</a:t>
            </a:r>
            <a:r>
              <a:rPr lang="en-US" sz="1200" dirty="0">
                <a:latin typeface="Roboto" panose="02000000000000000000" pitchFamily="2" charset="0"/>
                <a:ea typeface="Roboto" panose="02000000000000000000" pitchFamily="2" charset="0"/>
                <a:cs typeface="Roboto" panose="02000000000000000000" pitchFamily="2" charset="0"/>
              </a:rPr>
              <a:t> via de website </a:t>
            </a:r>
            <a:r>
              <a:rPr lang="en-US" sz="1200" dirty="0">
                <a:latin typeface="Roboto" panose="02000000000000000000" pitchFamily="2" charset="0"/>
                <a:ea typeface="Roboto" panose="02000000000000000000" pitchFamily="2" charset="0"/>
                <a:cs typeface="Roboto" panose="02000000000000000000" pitchFamily="2" charset="0"/>
                <a:hlinkClick r:id="rId3"/>
              </a:rPr>
              <a:t>guusvandeelen.nl/boek</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onderaan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Doorloop</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gezamenlijk</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stappen</a:t>
            </a:r>
            <a:r>
              <a:rPr lang="en-US" sz="1200" dirty="0">
                <a:latin typeface="Roboto" panose="02000000000000000000" pitchFamily="2" charset="0"/>
                <a:ea typeface="Roboto" panose="02000000000000000000" pitchFamily="2" charset="0"/>
                <a:cs typeface="Roboto" panose="02000000000000000000" pitchFamily="2" charset="0"/>
              </a:rPr>
              <a:t> die op het canvas </a:t>
            </a:r>
            <a:r>
              <a:rPr lang="en-US" sz="1200" dirty="0" err="1">
                <a:latin typeface="Roboto" panose="02000000000000000000" pitchFamily="2" charset="0"/>
                <a:ea typeface="Roboto" panose="02000000000000000000" pitchFamily="2" charset="0"/>
                <a:cs typeface="Roboto" panose="02000000000000000000" pitchFamily="2" charset="0"/>
              </a:rPr>
              <a:t>staan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Stap</a:t>
            </a:r>
            <a:r>
              <a:rPr lang="en-US" sz="1200" dirty="0">
                <a:latin typeface="Roboto" panose="02000000000000000000" pitchFamily="2" charset="0"/>
                <a:ea typeface="Roboto" panose="02000000000000000000" pitchFamily="2" charset="0"/>
                <a:cs typeface="Roboto" panose="02000000000000000000" pitchFamily="2" charset="0"/>
              </a:rPr>
              <a:t> 1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2 </a:t>
            </a:r>
            <a:r>
              <a:rPr lang="en-US" sz="1200" dirty="0" err="1">
                <a:latin typeface="Roboto" panose="02000000000000000000" pitchFamily="2" charset="0"/>
                <a:ea typeface="Roboto" panose="02000000000000000000" pitchFamily="2" charset="0"/>
                <a:cs typeface="Roboto" panose="02000000000000000000" pitchFamily="2" charset="0"/>
              </a:rPr>
              <a:t>kunnen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eventueel</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vooraf</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worden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ingevuld</a:t>
            </a:r>
            <a:r>
              <a:rPr lang="en-US" sz="1200" dirty="0">
                <a:latin typeface="Roboto" panose="02000000000000000000" pitchFamily="2" charset="0"/>
                <a:ea typeface="Roboto" panose="02000000000000000000" pitchFamily="2" charset="0"/>
                <a:cs typeface="Roboto" panose="02000000000000000000" pitchFamily="2" charset="0"/>
              </a:rPr>
              <a:t> om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efficiënter</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laten </a:t>
            </a:r>
            <a:r>
              <a:rPr lang="en-US" sz="1200" dirty="0" err="1">
                <a:latin typeface="Roboto" panose="02000000000000000000" pitchFamily="2" charset="0"/>
                <a:ea typeface="Roboto" panose="02000000000000000000" pitchFamily="2" charset="0"/>
                <a:cs typeface="Roboto" panose="02000000000000000000" pitchFamily="2" charset="0"/>
              </a:rPr>
              <a:t>verlopen</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5. </a:t>
            </a:r>
            <a:r>
              <a:rPr lang="en-US" sz="1200" b="1" dirty="0" err="1">
                <a:latin typeface="Roboto" panose="02000000000000000000" pitchFamily="2" charset="0"/>
                <a:ea typeface="Roboto" panose="02000000000000000000" pitchFamily="2" charset="0"/>
                <a:cs typeface="Roboto" panose="02000000000000000000" pitchFamily="2" charset="0"/>
              </a:rPr>
              <a:t>Diepgang</a:t>
            </a:r>
            <a:r>
              <a:rPr lang="en-US" sz="1200" b="1" dirty="0">
                <a:latin typeface="Roboto" panose="02000000000000000000" pitchFamily="2" charset="0"/>
                <a:ea typeface="Roboto" panose="02000000000000000000" pitchFamily="2" charset="0"/>
                <a:cs typeface="Roboto" panose="02000000000000000000" pitchFamily="2" charset="0"/>
              </a:rPr>
              <a:t> met veld 3</a:t>
            </a:r>
          </a:p>
          <a:p>
            <a:r>
              <a:rPr lang="en-US" sz="1200" dirty="0" err="1">
                <a:latin typeface="Roboto" panose="02000000000000000000" pitchFamily="2" charset="0"/>
                <a:ea typeface="Roboto" panose="02000000000000000000" pitchFamily="2" charset="0"/>
                <a:cs typeface="Roboto" panose="02000000000000000000" pitchFamily="2" charset="0"/>
              </a:rPr>
              <a:t>Bij</a:t>
            </a:r>
            <a:r>
              <a:rPr lang="en-US" sz="1200" dirty="0">
                <a:latin typeface="Roboto" panose="02000000000000000000" pitchFamily="2" charset="0"/>
                <a:ea typeface="Roboto" panose="02000000000000000000" pitchFamily="2" charset="0"/>
                <a:cs typeface="Roboto" panose="02000000000000000000" pitchFamily="2" charset="0"/>
              </a:rPr>
              <a:t> het </a:t>
            </a:r>
            <a:r>
              <a:rPr lang="en-US" sz="1200" dirty="0" err="1">
                <a:latin typeface="Roboto" panose="02000000000000000000" pitchFamily="2" charset="0"/>
                <a:ea typeface="Roboto" panose="02000000000000000000" pitchFamily="2" charset="0"/>
                <a:cs typeface="Roboto" panose="02000000000000000000" pitchFamily="2" charset="0"/>
              </a:rPr>
              <a:t>behandelen</a:t>
            </a:r>
            <a:r>
              <a:rPr lang="en-US" sz="1200" dirty="0">
                <a:latin typeface="Roboto" panose="02000000000000000000" pitchFamily="2" charset="0"/>
                <a:ea typeface="Roboto" panose="02000000000000000000" pitchFamily="2" charset="0"/>
                <a:cs typeface="Roboto" panose="02000000000000000000" pitchFamily="2" charset="0"/>
              </a:rPr>
              <a:t> van veld 3 </a:t>
            </a:r>
            <a:r>
              <a:rPr lang="en-US" sz="1200" dirty="0" err="1">
                <a:latin typeface="Roboto" panose="02000000000000000000" pitchFamily="2" charset="0"/>
                <a:ea typeface="Roboto" panose="02000000000000000000" pitchFamily="2" charset="0"/>
                <a:cs typeface="Roboto" panose="02000000000000000000" pitchFamily="2" charset="0"/>
              </a:rPr>
              <a:t>gebruikt</a:t>
            </a:r>
            <a:r>
              <a:rPr lang="en-US" sz="1200" dirty="0">
                <a:latin typeface="Roboto" panose="02000000000000000000" pitchFamily="2" charset="0"/>
                <a:ea typeface="Roboto" panose="02000000000000000000" pitchFamily="2" charset="0"/>
                <a:cs typeface="Roboto" panose="02000000000000000000" pitchFamily="2" charset="0"/>
              </a:rPr>
              <a:t> de facilitator de </a:t>
            </a:r>
            <a:r>
              <a:rPr lang="en-US" sz="1200" dirty="0" err="1">
                <a:latin typeface="Roboto" panose="02000000000000000000" pitchFamily="2" charset="0"/>
                <a:ea typeface="Roboto" panose="02000000000000000000" pitchFamily="2" charset="0"/>
                <a:cs typeface="Roboto" panose="02000000000000000000" pitchFamily="2" charset="0"/>
              </a:rPr>
              <a:t>bijbehorende</a:t>
            </a:r>
            <a:r>
              <a:rPr lang="en-US" sz="1200" dirty="0">
                <a:latin typeface="Roboto" panose="02000000000000000000" pitchFamily="2" charset="0"/>
                <a:ea typeface="Roboto" panose="02000000000000000000" pitchFamily="2" charset="0"/>
                <a:cs typeface="Roboto" panose="02000000000000000000" pitchFamily="2" charset="0"/>
              </a:rPr>
              <a:t> slide om elk </a:t>
            </a:r>
            <a:r>
              <a:rPr lang="en-US" sz="1200" dirty="0" err="1">
                <a:latin typeface="Roboto" panose="02000000000000000000" pitchFamily="2" charset="0"/>
                <a:ea typeface="Roboto" panose="02000000000000000000" pitchFamily="2" charset="0"/>
                <a:cs typeface="Roboto" panose="02000000000000000000" pitchFamily="2" charset="0"/>
              </a:rPr>
              <a:t>onderdeel</a:t>
            </a:r>
            <a:r>
              <a:rPr lang="en-US" sz="1200" dirty="0">
                <a:latin typeface="Roboto" panose="02000000000000000000" pitchFamily="2" charset="0"/>
                <a:ea typeface="Roboto" panose="02000000000000000000" pitchFamily="2" charset="0"/>
                <a:cs typeface="Roboto" panose="02000000000000000000" pitchFamily="2" charset="0"/>
              </a:rPr>
              <a:t> van de </a:t>
            </a:r>
            <a:r>
              <a:rPr lang="en-US" sz="1200" dirty="0" err="1">
                <a:latin typeface="Roboto" panose="02000000000000000000" pitchFamily="2" charset="0"/>
                <a:ea typeface="Roboto" panose="02000000000000000000" pitchFamily="2" charset="0"/>
                <a:cs typeface="Roboto" panose="02000000000000000000" pitchFamily="2" charset="0"/>
              </a:rPr>
              <a:t>Quickscan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beknopt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uit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leggen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Moedig</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deelnemers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aan</a:t>
            </a:r>
            <a:r>
              <a:rPr lang="en-US" sz="1200" dirty="0">
                <a:latin typeface="Roboto" panose="02000000000000000000" pitchFamily="2" charset="0"/>
                <a:ea typeface="Roboto" panose="02000000000000000000" pitchFamily="2" charset="0"/>
                <a:cs typeface="Roboto" panose="02000000000000000000" pitchFamily="2" charset="0"/>
              </a:rPr>
              <a:t> om </a:t>
            </a:r>
            <a:r>
              <a:rPr lang="en-US" sz="1200" dirty="0" err="1">
                <a:latin typeface="Roboto" panose="02000000000000000000" pitchFamily="2" charset="0"/>
                <a:ea typeface="Roboto" panose="02000000000000000000" pitchFamily="2" charset="0"/>
                <a:cs typeface="Roboto" panose="02000000000000000000" pitchFamily="2" charset="0"/>
              </a:rPr>
              <a:t>zelf</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voorbeelden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bij</a:t>
            </a:r>
            <a:r>
              <a:rPr lang="en-US" sz="1200" dirty="0">
                <a:latin typeface="Roboto" panose="02000000000000000000" pitchFamily="2" charset="0"/>
                <a:ea typeface="Roboto" panose="02000000000000000000" pitchFamily="2" charset="0"/>
                <a:cs typeface="Roboto" panose="02000000000000000000" pitchFamily="2" charset="0"/>
              </a:rPr>
              <a:t> elk </a:t>
            </a:r>
            <a:r>
              <a:rPr lang="en-US" sz="1200" dirty="0" err="1">
                <a:latin typeface="Roboto" panose="02000000000000000000" pitchFamily="2" charset="0"/>
                <a:ea typeface="Roboto" panose="02000000000000000000" pitchFamily="2" charset="0"/>
                <a:cs typeface="Roboto" panose="02000000000000000000" pitchFamily="2" charset="0"/>
              </a:rPr>
              <a:t>onderdeel</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bedenken</a:t>
            </a:r>
            <a:r>
              <a:rPr lang="en-US" sz="1200" dirty="0">
                <a:latin typeface="Roboto" panose="02000000000000000000" pitchFamily="2" charset="0"/>
                <a:ea typeface="Roboto" panose="02000000000000000000" pitchFamily="2" charset="0"/>
                <a:cs typeface="Roboto" panose="02000000000000000000" pitchFamily="2" charset="0"/>
              </a:rPr>
              <a:t>. Na </a:t>
            </a:r>
            <a:r>
              <a:rPr lang="en-US" sz="1200" dirty="0" err="1">
                <a:latin typeface="Roboto" panose="02000000000000000000" pitchFamily="2" charset="0"/>
                <a:ea typeface="Roboto" panose="02000000000000000000" pitchFamily="2" charset="0"/>
                <a:cs typeface="Roboto" panose="02000000000000000000" pitchFamily="2" charset="0"/>
              </a:rPr>
              <a:t>elke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toelichting</a:t>
            </a:r>
            <a:r>
              <a:rPr lang="en-US" sz="1200" dirty="0">
                <a:latin typeface="Roboto" panose="02000000000000000000" pitchFamily="2" charset="0"/>
                <a:ea typeface="Roboto" panose="02000000000000000000" pitchFamily="2" charset="0"/>
                <a:cs typeface="Roboto" panose="02000000000000000000" pitchFamily="2" charset="0"/>
              </a:rPr>
              <a:t> is het </a:t>
            </a:r>
            <a:r>
              <a:rPr lang="en-US" sz="1200" dirty="0" err="1">
                <a:latin typeface="Roboto" panose="02000000000000000000" pitchFamily="2" charset="0"/>
                <a:ea typeface="Roboto" panose="02000000000000000000" pitchFamily="2" charset="0"/>
                <a:cs typeface="Roboto" panose="02000000000000000000" pitchFamily="2" charset="0"/>
              </a:rPr>
              <a:t>nuttig</a:t>
            </a:r>
            <a:r>
              <a:rPr lang="en-US" sz="1200" dirty="0">
                <a:latin typeface="Roboto" panose="02000000000000000000" pitchFamily="2" charset="0"/>
                <a:ea typeface="Roboto" panose="02000000000000000000" pitchFamily="2" charset="0"/>
                <a:cs typeface="Roboto" panose="02000000000000000000" pitchFamily="2" charset="0"/>
              </a:rPr>
              <a:t> om </a:t>
            </a:r>
            <a:r>
              <a:rPr lang="en-US" sz="1200" dirty="0" err="1">
                <a:latin typeface="Roboto" panose="02000000000000000000" pitchFamily="2" charset="0"/>
                <a:ea typeface="Roboto" panose="02000000000000000000" pitchFamily="2" charset="0"/>
                <a:cs typeface="Roboto" panose="02000000000000000000" pitchFamily="2" charset="0"/>
              </a:rPr>
              <a:t>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korte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pauze</a:t>
            </a:r>
            <a:r>
              <a:rPr lang="en-US" sz="1200" dirty="0">
                <a:latin typeface="Roboto" panose="02000000000000000000" pitchFamily="2" charset="0"/>
                <a:ea typeface="Roboto" panose="02000000000000000000" pitchFamily="2" charset="0"/>
                <a:cs typeface="Roboto" panose="02000000000000000000" pitchFamily="2" charset="0"/>
              </a:rPr>
              <a:t> in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lassen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zodat</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iedereen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punten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kan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geven</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6. </a:t>
            </a:r>
            <a:r>
              <a:rPr lang="en-US" sz="1200" b="1" dirty="0" err="1">
                <a:latin typeface="Roboto" panose="02000000000000000000" pitchFamily="2" charset="0"/>
                <a:ea typeface="Roboto" panose="02000000000000000000" pitchFamily="2" charset="0"/>
                <a:cs typeface="Roboto" panose="02000000000000000000" pitchFamily="2" charset="0"/>
              </a:rPr>
              <a:t>Invullen</a:t>
            </a:r>
            <a:r>
              <a:rPr lang="en-US" sz="1200" b="1" dirty="0">
                <a:latin typeface="Roboto" panose="02000000000000000000" pitchFamily="2" charset="0"/>
                <a:ea typeface="Roboto" panose="02000000000000000000" pitchFamily="2" charset="0"/>
                <a:cs typeface="Roboto" panose="02000000000000000000" pitchFamily="2" charset="0"/>
              </a:rPr>
              <a:t> van het </a:t>
            </a:r>
            <a:r>
              <a:rPr lang="en-US" sz="1200" b="1" dirty="0" err="1">
                <a:latin typeface="Roboto" panose="02000000000000000000" pitchFamily="2" charset="0"/>
                <a:ea typeface="Roboto" panose="02000000000000000000" pitchFamily="2" charset="0"/>
                <a:cs typeface="Roboto" panose="02000000000000000000" pitchFamily="2" charset="0"/>
              </a:rPr>
              <a:t>digitale</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scoreformulier</a:t>
            </a:r>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Na het </a:t>
            </a:r>
            <a:r>
              <a:rPr lang="en-US" sz="1200" dirty="0" err="1">
                <a:latin typeface="Roboto" panose="02000000000000000000" pitchFamily="2" charset="0"/>
                <a:ea typeface="Roboto" panose="02000000000000000000" pitchFamily="2" charset="0"/>
                <a:cs typeface="Roboto" panose="02000000000000000000" pitchFamily="2" charset="0"/>
              </a:rPr>
              <a:t>volledig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doorlopen</a:t>
            </a:r>
            <a:r>
              <a:rPr lang="en-US" sz="1200" dirty="0">
                <a:latin typeface="Roboto" panose="02000000000000000000" pitchFamily="2" charset="0"/>
                <a:ea typeface="Roboto" panose="02000000000000000000" pitchFamily="2" charset="0"/>
                <a:cs typeface="Roboto" panose="02000000000000000000" pitchFamily="2" charset="0"/>
              </a:rPr>
              <a:t> van de </a:t>
            </a:r>
            <a:r>
              <a:rPr lang="en-US" sz="1200" dirty="0" err="1">
                <a:latin typeface="Roboto" panose="02000000000000000000" pitchFamily="2" charset="0"/>
                <a:ea typeface="Roboto" panose="02000000000000000000" pitchFamily="2" charset="0"/>
                <a:cs typeface="Roboto" panose="02000000000000000000" pitchFamily="2" charset="0"/>
              </a:rPr>
              <a:t>quickscan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kunnen</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deelnemers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hun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huidige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gewenste</a:t>
            </a:r>
            <a:r>
              <a:rPr lang="en-US" sz="1200" dirty="0">
                <a:latin typeface="Roboto" panose="02000000000000000000" pitchFamily="2" charset="0"/>
                <a:ea typeface="Roboto" panose="02000000000000000000" pitchFamily="2" charset="0"/>
                <a:cs typeface="Roboto" panose="02000000000000000000" pitchFamily="2" charset="0"/>
              </a:rPr>
              <a:t> scores </a:t>
            </a:r>
            <a:r>
              <a:rPr lang="en-US" sz="1200" dirty="0" err="1">
                <a:latin typeface="Roboto" panose="02000000000000000000" pitchFamily="2" charset="0"/>
                <a:ea typeface="Roboto" panose="02000000000000000000" pitchFamily="2" charset="0"/>
                <a:cs typeface="Roboto" panose="02000000000000000000" pitchFamily="2" charset="0"/>
              </a:rPr>
              <a:t>voor</a:t>
            </a:r>
            <a:r>
              <a:rPr lang="en-US" sz="1200" dirty="0">
                <a:latin typeface="Roboto" panose="02000000000000000000" pitchFamily="2" charset="0"/>
                <a:ea typeface="Roboto" panose="02000000000000000000" pitchFamily="2" charset="0"/>
                <a:cs typeface="Roboto" panose="02000000000000000000" pitchFamily="2" charset="0"/>
              </a:rPr>
              <a:t> elk </a:t>
            </a:r>
            <a:r>
              <a:rPr lang="en-US" sz="1200" dirty="0" err="1">
                <a:latin typeface="Roboto" panose="02000000000000000000" pitchFamily="2" charset="0"/>
                <a:ea typeface="Roboto" panose="02000000000000000000" pitchFamily="2" charset="0"/>
                <a:cs typeface="Roboto" panose="02000000000000000000" pitchFamily="2" charset="0"/>
              </a:rPr>
              <a:t>onderdeel</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invullen</a:t>
            </a:r>
            <a:r>
              <a:rPr lang="en-US" sz="1200" dirty="0">
                <a:latin typeface="Roboto" panose="02000000000000000000" pitchFamily="2" charset="0"/>
                <a:ea typeface="Roboto" panose="02000000000000000000" pitchFamily="2" charset="0"/>
                <a:cs typeface="Roboto" panose="02000000000000000000" pitchFamily="2" charset="0"/>
              </a:rPr>
              <a:t> op het </a:t>
            </a:r>
            <a:r>
              <a:rPr lang="en-US" sz="1200" dirty="0" err="1">
                <a:latin typeface="Roboto" panose="02000000000000000000" pitchFamily="2" charset="0"/>
                <a:ea typeface="Roboto" panose="02000000000000000000" pitchFamily="2" charset="0"/>
                <a:cs typeface="Roboto" panose="02000000000000000000" pitchFamily="2" charset="0"/>
              </a:rPr>
              <a:t>digitale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scoreformulier</a:t>
            </a:r>
            <a:r>
              <a:rPr lang="en-US" sz="1200" dirty="0">
                <a:latin typeface="Roboto" panose="02000000000000000000" pitchFamily="2" charset="0"/>
                <a:ea typeface="Roboto" panose="02000000000000000000" pitchFamily="2" charset="0"/>
                <a:cs typeface="Roboto" panose="02000000000000000000" pitchFamily="2" charset="0"/>
              </a:rPr>
              <a:t>. Ook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hlinkClick r:id="rId4"/>
              </a:rPr>
              <a:t>downloaden</a:t>
            </a:r>
            <a:r>
              <a:rPr lang="en-US" sz="1200" dirty="0">
                <a:latin typeface="Roboto" panose="02000000000000000000" pitchFamily="2" charset="0"/>
                <a:ea typeface="Roboto" panose="02000000000000000000" pitchFamily="2" charset="0"/>
                <a:cs typeface="Roboto" panose="02000000000000000000" pitchFamily="2" charset="0"/>
              </a:rPr>
              <a:t>. Het </a:t>
            </a:r>
            <a:r>
              <a:rPr lang="en-US" sz="1200" dirty="0" err="1">
                <a:latin typeface="Roboto" panose="02000000000000000000" pitchFamily="2" charset="0"/>
                <a:ea typeface="Roboto" panose="02000000000000000000" pitchFamily="2" charset="0"/>
                <a:cs typeface="Roboto" panose="02000000000000000000" pitchFamily="2" charset="0"/>
              </a:rPr>
              <a:t>invullen</a:t>
            </a:r>
            <a:r>
              <a:rPr lang="en-US" sz="1200" dirty="0">
                <a:latin typeface="Roboto" panose="02000000000000000000" pitchFamily="2" charset="0"/>
                <a:ea typeface="Roboto" panose="02000000000000000000" pitchFamily="2" charset="0"/>
                <a:cs typeface="Roboto" panose="02000000000000000000" pitchFamily="2" charset="0"/>
              </a:rPr>
              <a:t> van </a:t>
            </a:r>
            <a:r>
              <a:rPr lang="en-US" sz="1200" dirty="0" err="1">
                <a:latin typeface="Roboto" panose="02000000000000000000" pitchFamily="2" charset="0"/>
                <a:ea typeface="Roboto" panose="02000000000000000000" pitchFamily="2" charset="0"/>
                <a:cs typeface="Roboto" panose="02000000000000000000" pitchFamily="2" charset="0"/>
              </a:rPr>
              <a:t>deze</a:t>
            </a:r>
            <a:r>
              <a:rPr lang="en-US" sz="1200" dirty="0">
                <a:latin typeface="Roboto" panose="02000000000000000000" pitchFamily="2" charset="0"/>
                <a:ea typeface="Roboto" panose="02000000000000000000" pitchFamily="2" charset="0"/>
                <a:cs typeface="Roboto" panose="02000000000000000000" pitchFamily="2" charset="0"/>
              </a:rPr>
              <a:t> scores </a:t>
            </a:r>
            <a:r>
              <a:rPr lang="en-US" sz="1200" dirty="0" err="1">
                <a:latin typeface="Roboto" panose="02000000000000000000" pitchFamily="2" charset="0"/>
                <a:ea typeface="Roboto" panose="02000000000000000000" pitchFamily="2" charset="0"/>
                <a:cs typeface="Roboto" panose="02000000000000000000" pitchFamily="2" charset="0"/>
              </a:rPr>
              <a:t>helpt</a:t>
            </a:r>
            <a:r>
              <a:rPr lang="en-US" sz="1200" dirty="0">
                <a:latin typeface="Roboto" panose="02000000000000000000" pitchFamily="2" charset="0"/>
                <a:ea typeface="Roboto" panose="02000000000000000000" pitchFamily="2" charset="0"/>
                <a:cs typeface="Roboto" panose="02000000000000000000" pitchFamily="2" charset="0"/>
              </a:rPr>
              <a:t> om trends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verschillen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binnen</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groep</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identificeren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analyseren</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7. </a:t>
            </a:r>
            <a:r>
              <a:rPr lang="en-US" sz="1200" b="1" dirty="0" err="1">
                <a:latin typeface="Roboto" panose="02000000000000000000" pitchFamily="2" charset="0"/>
                <a:ea typeface="Roboto" panose="02000000000000000000" pitchFamily="2" charset="0"/>
                <a:cs typeface="Roboto" panose="02000000000000000000" pitchFamily="2" charset="0"/>
              </a:rPr>
              <a:t>Bespreken</a:t>
            </a:r>
            <a:r>
              <a:rPr lang="en-US" sz="1200" b="1" dirty="0">
                <a:latin typeface="Roboto" panose="02000000000000000000" pitchFamily="2" charset="0"/>
                <a:ea typeface="Roboto" panose="02000000000000000000" pitchFamily="2" charset="0"/>
                <a:cs typeface="Roboto" panose="02000000000000000000" pitchFamily="2" charset="0"/>
              </a:rPr>
              <a:t> van de </a:t>
            </a:r>
            <a:r>
              <a:rPr lang="en-US" sz="1200" b="1" dirty="0" err="1">
                <a:latin typeface="Roboto" panose="02000000000000000000" pitchFamily="2" charset="0"/>
                <a:ea typeface="Roboto" panose="02000000000000000000" pitchFamily="2" charset="0"/>
                <a:cs typeface="Roboto" panose="02000000000000000000" pitchFamily="2" charset="0"/>
              </a:rPr>
              <a:t>resultaten</a:t>
            </a:r>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dirty="0" err="1">
                <a:latin typeface="Roboto" panose="02000000000000000000" pitchFamily="2" charset="0"/>
                <a:ea typeface="Roboto" panose="02000000000000000000" pitchFamily="2" charset="0"/>
                <a:cs typeface="Roboto" panose="02000000000000000000" pitchFamily="2" charset="0"/>
              </a:rPr>
              <a:t>Bespreek</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gezamenlijk</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belangrijkste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overeenkomsten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verschillen</a:t>
            </a:r>
            <a:r>
              <a:rPr lang="en-US" sz="1200" dirty="0">
                <a:latin typeface="Roboto" panose="02000000000000000000" pitchFamily="2" charset="0"/>
                <a:ea typeface="Roboto" panose="02000000000000000000" pitchFamily="2" charset="0"/>
                <a:cs typeface="Roboto" panose="02000000000000000000" pitchFamily="2" charset="0"/>
              </a:rPr>
              <a:t> in de </a:t>
            </a:r>
            <a:r>
              <a:rPr lang="en-US" sz="1200" dirty="0" err="1">
                <a:latin typeface="Roboto" panose="02000000000000000000" pitchFamily="2" charset="0"/>
                <a:ea typeface="Roboto" panose="02000000000000000000" pitchFamily="2" charset="0"/>
                <a:cs typeface="Roboto" panose="02000000000000000000" pitchFamily="2" charset="0"/>
              </a:rPr>
              <a:t>beoogde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verschuivingen</a:t>
            </a:r>
            <a:r>
              <a:rPr lang="en-US" sz="1200" dirty="0">
                <a:latin typeface="Roboto" panose="02000000000000000000" pitchFamily="2" charset="0"/>
                <a:ea typeface="Roboto" panose="02000000000000000000" pitchFamily="2" charset="0"/>
                <a:cs typeface="Roboto" panose="02000000000000000000" pitchFamily="2" charset="0"/>
              </a:rPr>
              <a:t>. Stel </a:t>
            </a:r>
            <a:r>
              <a:rPr lang="en-US" sz="1200" dirty="0" err="1">
                <a:latin typeface="Roboto" panose="02000000000000000000" pitchFamily="2" charset="0"/>
                <a:ea typeface="Roboto" panose="02000000000000000000" pitchFamily="2" charset="0"/>
                <a:cs typeface="Roboto" panose="02000000000000000000" pitchFamily="2" charset="0"/>
              </a:rPr>
              <a:t>vragen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als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i="1" dirty="0">
                <a:latin typeface="Roboto" panose="02000000000000000000" pitchFamily="2" charset="0"/>
                <a:ea typeface="Roboto" panose="02000000000000000000" pitchFamily="2" charset="0"/>
                <a:cs typeface="Roboto" panose="02000000000000000000" pitchFamily="2" charset="0"/>
              </a:rPr>
              <a:t>"Wat </a:t>
            </a:r>
            <a:r>
              <a:rPr lang="en-US" sz="1200" i="1" dirty="0" err="1">
                <a:latin typeface="Roboto" panose="02000000000000000000" pitchFamily="2" charset="0"/>
                <a:ea typeface="Roboto" panose="02000000000000000000" pitchFamily="2" charset="0"/>
                <a:cs typeface="Roboto" panose="02000000000000000000" pitchFamily="2" charset="0"/>
              </a:rPr>
              <a:t>willen</a:t>
            </a:r>
            <a:r>
              <a:rPr lang="en-US" sz="1200" i="1" dirty="0">
                <a:latin typeface="Roboto" panose="02000000000000000000" pitchFamily="2" charset="0"/>
                <a:ea typeface="Roboto" panose="02000000000000000000" pitchFamily="2" charset="0"/>
                <a:cs typeface="Roboto" panose="02000000000000000000" pitchFamily="2" charset="0"/>
              </a:rPr>
              <a:t> we </a:t>
            </a:r>
            <a:r>
              <a:rPr lang="en-US" sz="1200" i="1" dirty="0" err="1">
                <a:latin typeface="Roboto" panose="02000000000000000000" pitchFamily="2" charset="0"/>
                <a:ea typeface="Roboto" panose="02000000000000000000" pitchFamily="2" charset="0"/>
                <a:cs typeface="Roboto" panose="02000000000000000000" pitchFamily="2" charset="0"/>
              </a:rPr>
              <a:t>meer</a:t>
            </a:r>
            <a:r>
              <a:rPr lang="en-US" sz="1200" i="1" dirty="0">
                <a:latin typeface="Roboto" panose="02000000000000000000" pitchFamily="2" charset="0"/>
                <a:ea typeface="Roboto" panose="02000000000000000000" pitchFamily="2" charset="0"/>
                <a:cs typeface="Roboto" panose="02000000000000000000" pitchFamily="2" charset="0"/>
              </a:rPr>
              <a:t> </a:t>
            </a:r>
            <a:r>
              <a:rPr lang="en-US" sz="1200" i="1" dirty="0" err="1">
                <a:latin typeface="Roboto" panose="02000000000000000000" pitchFamily="2" charset="0"/>
                <a:ea typeface="Roboto" panose="02000000000000000000" pitchFamily="2" charset="0"/>
                <a:cs typeface="Roboto" panose="02000000000000000000" pitchFamily="2" charset="0"/>
              </a:rPr>
              <a:t>gaan</a:t>
            </a:r>
            <a:r>
              <a:rPr lang="en-US" sz="1200" i="1" dirty="0">
                <a:latin typeface="Roboto" panose="02000000000000000000" pitchFamily="2" charset="0"/>
                <a:ea typeface="Roboto" panose="02000000000000000000" pitchFamily="2" charset="0"/>
                <a:cs typeface="Roboto" panose="02000000000000000000" pitchFamily="2" charset="0"/>
              </a:rPr>
              <a:t> </a:t>
            </a:r>
            <a:r>
              <a:rPr lang="en-US" sz="1200" i="1" dirty="0" err="1">
                <a:latin typeface="Roboto" panose="02000000000000000000" pitchFamily="2" charset="0"/>
                <a:ea typeface="Roboto" panose="02000000000000000000" pitchFamily="2" charset="0"/>
                <a:cs typeface="Roboto" panose="02000000000000000000" pitchFamily="2" charset="0"/>
              </a:rPr>
              <a:t>doen</a:t>
            </a:r>
            <a:r>
              <a:rPr lang="en-US" sz="1200" i="1"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i="1" dirty="0">
                <a:latin typeface="Roboto" panose="02000000000000000000" pitchFamily="2" charset="0"/>
                <a:ea typeface="Roboto" panose="02000000000000000000" pitchFamily="2" charset="0"/>
                <a:cs typeface="Roboto" panose="02000000000000000000" pitchFamily="2" charset="0"/>
              </a:rPr>
              <a:t>"Wat </a:t>
            </a:r>
            <a:r>
              <a:rPr lang="en-US" sz="1200" i="1" dirty="0" err="1">
                <a:latin typeface="Roboto" panose="02000000000000000000" pitchFamily="2" charset="0"/>
                <a:ea typeface="Roboto" panose="02000000000000000000" pitchFamily="2" charset="0"/>
                <a:cs typeface="Roboto" panose="02000000000000000000" pitchFamily="2" charset="0"/>
              </a:rPr>
              <a:t>willen</a:t>
            </a:r>
            <a:r>
              <a:rPr lang="en-US" sz="1200" i="1" dirty="0">
                <a:latin typeface="Roboto" panose="02000000000000000000" pitchFamily="2" charset="0"/>
                <a:ea typeface="Roboto" panose="02000000000000000000" pitchFamily="2" charset="0"/>
                <a:cs typeface="Roboto" panose="02000000000000000000" pitchFamily="2" charset="0"/>
              </a:rPr>
              <a:t> we </a:t>
            </a:r>
            <a:r>
              <a:rPr lang="en-US" sz="1200" i="1" dirty="0" err="1">
                <a:latin typeface="Roboto" panose="02000000000000000000" pitchFamily="2" charset="0"/>
                <a:ea typeface="Roboto" panose="02000000000000000000" pitchFamily="2" charset="0"/>
                <a:cs typeface="Roboto" panose="02000000000000000000" pitchFamily="2" charset="0"/>
              </a:rPr>
              <a:t>juist</a:t>
            </a:r>
            <a:r>
              <a:rPr lang="en-US" sz="1200" i="1" dirty="0">
                <a:latin typeface="Roboto" panose="02000000000000000000" pitchFamily="2" charset="0"/>
                <a:ea typeface="Roboto" panose="02000000000000000000" pitchFamily="2" charset="0"/>
                <a:cs typeface="Roboto" panose="02000000000000000000" pitchFamily="2" charset="0"/>
              </a:rPr>
              <a:t> minder </a:t>
            </a:r>
            <a:r>
              <a:rPr lang="en-US" sz="1200" i="1" dirty="0" err="1">
                <a:latin typeface="Roboto" panose="02000000000000000000" pitchFamily="2" charset="0"/>
                <a:ea typeface="Roboto" panose="02000000000000000000" pitchFamily="2" charset="0"/>
                <a:cs typeface="Roboto" panose="02000000000000000000" pitchFamily="2" charset="0"/>
              </a:rPr>
              <a:t>gaan</a:t>
            </a:r>
            <a:r>
              <a:rPr lang="en-US" sz="1200" i="1" dirty="0">
                <a:latin typeface="Roboto" panose="02000000000000000000" pitchFamily="2" charset="0"/>
                <a:ea typeface="Roboto" panose="02000000000000000000" pitchFamily="2" charset="0"/>
                <a:cs typeface="Roboto" panose="02000000000000000000" pitchFamily="2" charset="0"/>
              </a:rPr>
              <a:t> </a:t>
            </a:r>
            <a:r>
              <a:rPr lang="en-US" sz="1200" i="1" dirty="0" err="1">
                <a:latin typeface="Roboto" panose="02000000000000000000" pitchFamily="2" charset="0"/>
                <a:ea typeface="Roboto" panose="02000000000000000000" pitchFamily="2" charset="0"/>
                <a:cs typeface="Roboto" panose="02000000000000000000" pitchFamily="2" charset="0"/>
              </a:rPr>
              <a:t>doen</a:t>
            </a:r>
            <a:r>
              <a:rPr lang="en-US" sz="1200" i="1" dirty="0">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Dit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gesprek</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helpt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bij</a:t>
            </a:r>
            <a:r>
              <a:rPr lang="en-US" sz="1200" dirty="0">
                <a:latin typeface="Roboto" panose="02000000000000000000" pitchFamily="2" charset="0"/>
                <a:ea typeface="Roboto" panose="02000000000000000000" pitchFamily="2" charset="0"/>
                <a:cs typeface="Roboto" panose="02000000000000000000" pitchFamily="2" charset="0"/>
              </a:rPr>
              <a:t> het </a:t>
            </a:r>
            <a:r>
              <a:rPr lang="en-US" sz="1200" dirty="0" err="1">
                <a:latin typeface="Roboto" panose="02000000000000000000" pitchFamily="2" charset="0"/>
                <a:ea typeface="Roboto" panose="02000000000000000000" pitchFamily="2" charset="0"/>
                <a:cs typeface="Roboto" panose="02000000000000000000" pitchFamily="2" charset="0"/>
              </a:rPr>
              <a:t>formuleren</a:t>
            </a:r>
            <a:r>
              <a:rPr lang="en-US" sz="1200" dirty="0">
                <a:latin typeface="Roboto" panose="02000000000000000000" pitchFamily="2" charset="0"/>
                <a:ea typeface="Roboto" panose="02000000000000000000" pitchFamily="2" charset="0"/>
                <a:cs typeface="Roboto" panose="02000000000000000000" pitchFamily="2" charset="0"/>
              </a:rPr>
              <a:t> van </a:t>
            </a:r>
            <a:r>
              <a:rPr lang="en-US" sz="1200" dirty="0" err="1">
                <a:latin typeface="Roboto" panose="02000000000000000000" pitchFamily="2" charset="0"/>
                <a:ea typeface="Roboto" panose="02000000000000000000" pitchFamily="2" charset="0"/>
                <a:cs typeface="Roboto" panose="02000000000000000000" pitchFamily="2" charset="0"/>
              </a:rPr>
              <a:t>gezamenlijke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doelen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acties</a:t>
            </a:r>
            <a:r>
              <a:rPr lang="en-US" sz="1200" dirty="0">
                <a:latin typeface="Roboto" panose="02000000000000000000" pitchFamily="2" charset="0"/>
                <a:ea typeface="Roboto" panose="02000000000000000000" pitchFamily="2" charset="0"/>
                <a:cs typeface="Roboto" panose="02000000000000000000" pitchFamily="2" charset="0"/>
              </a:rPr>
              <a:t>.</a:t>
            </a:r>
          </a:p>
          <a:p>
            <a:r>
              <a:rPr lang="en-US" sz="1200" b="1" dirty="0">
                <a:latin typeface="Roboto" panose="02000000000000000000" pitchFamily="2" charset="0"/>
                <a:ea typeface="Roboto" panose="02000000000000000000" pitchFamily="2" charset="0"/>
                <a:cs typeface="Roboto" panose="02000000000000000000" pitchFamily="2" charset="0"/>
              </a:rPr>
              <a:t>8. </a:t>
            </a:r>
            <a:r>
              <a:rPr lang="en-US" sz="1200" b="1" dirty="0" err="1">
                <a:latin typeface="Roboto" panose="02000000000000000000" pitchFamily="2" charset="0"/>
                <a:ea typeface="Roboto" panose="02000000000000000000" pitchFamily="2" charset="0"/>
                <a:cs typeface="Roboto" panose="02000000000000000000" pitchFamily="2" charset="0"/>
              </a:rPr>
              <a:t>Afronding</a:t>
            </a:r>
            <a:r>
              <a:rPr lang="en-US" sz="1200" b="1" dirty="0">
                <a:latin typeface="Roboto" panose="02000000000000000000" pitchFamily="2" charset="0"/>
                <a:ea typeface="Roboto" panose="02000000000000000000" pitchFamily="2" charset="0"/>
                <a:cs typeface="Roboto" panose="02000000000000000000" pitchFamily="2" charset="0"/>
              </a:rPr>
              <a:t> met concrete </a:t>
            </a:r>
            <a:r>
              <a:rPr lang="en-US" sz="1200" b="1" dirty="0" err="1">
                <a:latin typeface="Roboto" panose="02000000000000000000" pitchFamily="2" charset="0"/>
                <a:ea typeface="Roboto" panose="02000000000000000000" pitchFamily="2" charset="0"/>
                <a:cs typeface="Roboto" panose="02000000000000000000" pitchFamily="2" charset="0"/>
              </a:rPr>
              <a:t>voornemens</a:t>
            </a:r>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Sluit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af</a:t>
            </a:r>
            <a:r>
              <a:rPr lang="en-US" sz="1200" dirty="0">
                <a:latin typeface="Roboto" panose="02000000000000000000" pitchFamily="2" charset="0"/>
                <a:ea typeface="Roboto" panose="02000000000000000000" pitchFamily="2" charset="0"/>
                <a:cs typeface="Roboto" panose="02000000000000000000" pitchFamily="2" charset="0"/>
              </a:rPr>
              <a:t> door concrete </a:t>
            </a:r>
            <a:r>
              <a:rPr lang="en-US" sz="1200" dirty="0" err="1">
                <a:latin typeface="Roboto" panose="02000000000000000000" pitchFamily="2" charset="0"/>
                <a:ea typeface="Roboto" panose="02000000000000000000" pitchFamily="2" charset="0"/>
                <a:cs typeface="Roboto" panose="02000000000000000000" pitchFamily="2" charset="0"/>
              </a:rPr>
              <a:t>voornemens</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inzichten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verzamelen</a:t>
            </a:r>
            <a:r>
              <a:rPr lang="en-US" sz="1200" dirty="0">
                <a:latin typeface="Roboto" panose="02000000000000000000" pitchFamily="2" charset="0"/>
                <a:ea typeface="Roboto" panose="02000000000000000000" pitchFamily="2" charset="0"/>
                <a:cs typeface="Roboto" panose="02000000000000000000" pitchFamily="2" charset="0"/>
              </a:rPr>
              <a:t> die </a:t>
            </a:r>
            <a:r>
              <a:rPr lang="en-US" sz="1200" dirty="0" err="1">
                <a:latin typeface="Roboto" panose="02000000000000000000" pitchFamily="2" charset="0"/>
                <a:ea typeface="Roboto" panose="02000000000000000000" pitchFamily="2" charset="0"/>
                <a:cs typeface="Roboto" panose="02000000000000000000" pitchFamily="2" charset="0"/>
              </a:rPr>
              <a:t>voortkomen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uit</a:t>
            </a:r>
            <a:r>
              <a:rPr lang="en-US" sz="1200" dirty="0">
                <a:latin typeface="Roboto" panose="02000000000000000000" pitchFamily="2" charset="0"/>
                <a:ea typeface="Roboto" panose="02000000000000000000" pitchFamily="2" charset="0"/>
                <a:cs typeface="Roboto" panose="02000000000000000000" pitchFamily="2" charset="0"/>
              </a:rPr>
              <a:t> het </a:t>
            </a:r>
            <a:r>
              <a:rPr lang="en-US" sz="1200" dirty="0" err="1">
                <a:latin typeface="Roboto" panose="02000000000000000000" pitchFamily="2" charset="0"/>
                <a:ea typeface="Roboto" panose="02000000000000000000" pitchFamily="2" charset="0"/>
                <a:cs typeface="Roboto" panose="02000000000000000000" pitchFamily="2" charset="0"/>
              </a:rPr>
              <a:t>gesprek</a:t>
            </a:r>
            <a:r>
              <a:rPr lang="en-US" sz="1200" dirty="0">
                <a:latin typeface="Roboto" panose="02000000000000000000" pitchFamily="2" charset="0"/>
                <a:ea typeface="Roboto" panose="02000000000000000000" pitchFamily="2" charset="0"/>
                <a:cs typeface="Roboto" panose="02000000000000000000" pitchFamily="2" charset="0"/>
              </a:rPr>
              <a:t>. Zorg </a:t>
            </a:r>
            <a:r>
              <a:rPr lang="en-US" sz="1200" dirty="0" err="1">
                <a:latin typeface="Roboto" panose="02000000000000000000" pitchFamily="2" charset="0"/>
                <a:ea typeface="Roboto" panose="02000000000000000000" pitchFamily="2" charset="0"/>
                <a:cs typeface="Roboto" panose="02000000000000000000" pitchFamily="2" charset="0"/>
              </a:rPr>
              <a:t>dat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iedereen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duidelijk</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weet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welke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stappen</a:t>
            </a:r>
            <a:r>
              <a:rPr lang="en-US" sz="1200" dirty="0">
                <a:latin typeface="Roboto" panose="02000000000000000000" pitchFamily="2" charset="0"/>
                <a:ea typeface="Roboto" panose="02000000000000000000" pitchFamily="2" charset="0"/>
                <a:cs typeface="Roboto" panose="02000000000000000000" pitchFamily="2" charset="0"/>
              </a:rPr>
              <a:t> er </a:t>
            </a:r>
            <a:r>
              <a:rPr lang="en-US" sz="1200" dirty="0" err="1">
                <a:latin typeface="Roboto" panose="02000000000000000000" pitchFamily="2" charset="0"/>
                <a:ea typeface="Roboto" panose="02000000000000000000" pitchFamily="2" charset="0"/>
                <a:cs typeface="Roboto" panose="02000000000000000000" pitchFamily="2" charset="0"/>
              </a:rPr>
              <a:t>na</a:t>
            </a:r>
            <a:r>
              <a:rPr lang="en-US" sz="1200" dirty="0">
                <a:latin typeface="Roboto" panose="02000000000000000000" pitchFamily="2" charset="0"/>
                <a:ea typeface="Roboto" panose="02000000000000000000" pitchFamily="2" charset="0"/>
                <a:cs typeface="Roboto" panose="02000000000000000000" pitchFamily="2" charset="0"/>
              </a:rPr>
              <a:t> de </a:t>
            </a:r>
            <a:r>
              <a:rPr lang="en-US" sz="1200" dirty="0" err="1">
                <a:latin typeface="Roboto" panose="02000000000000000000" pitchFamily="2" charset="0"/>
                <a:ea typeface="Roboto" panose="02000000000000000000" pitchFamily="2" charset="0"/>
                <a:cs typeface="Roboto" panose="02000000000000000000" pitchFamily="2" charset="0"/>
              </a:rPr>
              <a:t>sessie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worden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ondernomen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en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wie</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waarvoor</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verantwoordelijk</a:t>
            </a:r>
            <a:r>
              <a:rPr lang="en-US" sz="1200" dirty="0">
                <a:latin typeface="Roboto" panose="02000000000000000000" pitchFamily="2" charset="0"/>
                <a:ea typeface="Roboto" panose="02000000000000000000" pitchFamily="2" charset="0"/>
                <a:cs typeface="Roboto" panose="02000000000000000000" pitchFamily="2" charset="0"/>
              </a:rPr>
              <a:t> 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00" name="Google Shape;100;p7"/>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descr="A circular diagram with text and images&#10;&#10;Description automatically generated with medium confidence">
            <a:extLst>
              <a:ext uri="{FF2B5EF4-FFF2-40B4-BE49-F238E27FC236}">
                <a16:creationId xmlns:a16="http://schemas.microsoft.com/office/drawing/2014/main" id="{979E8D0B-AC2A-DCBB-6864-3E3FE8914233}"/>
              </a:ext>
            </a:extLst>
          </p:cNvPr>
          <p:cNvPicPr>
            <a:picLocks noChangeAspect="1"/>
          </p:cNvPicPr>
          <p:nvPr/>
        </p:nvPicPr>
        <p:blipFill>
          <a:blip r:embed="rId3"/>
          <a:srcRect l="12209" t="18140" r="51071" b="29118"/>
          <a:stretch/>
        </p:blipFill>
        <p:spPr>
          <a:xfrm>
            <a:off x="2479963" y="0"/>
            <a:ext cx="6784110" cy="68938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1" name="Google Shape;111;g105eb93afb9_0_66"/>
          <p:cNvSpPr txBox="1"/>
          <p:nvPr/>
        </p:nvSpPr>
        <p:spPr>
          <a:xfrm>
            <a:off x="5367868" y="1709693"/>
            <a:ext cx="6384654" cy="3416279"/>
          </a:xfrm>
          <a:prstGeom prst="rect">
            <a:avLst/>
          </a:prstGeom>
          <a:noFill/>
          <a:ln>
            <a:noFill/>
          </a:ln>
        </p:spPr>
        <p:txBody>
          <a:bodyPr spcFirstLastPara="1" wrap="square" lIns="91425" tIns="45700" rIns="91425" bIns="45700" anchor="t" anchorCtr="0">
            <a:spAutoFit/>
          </a:bodyPr>
          <a:lstStyle/>
          <a:p>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Compliance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over alle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opleidingsinitiatieven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trainingen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of e-learning) die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vanuit</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wet-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regelgeving</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noodzakelijk</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branches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er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wettelijke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vereisten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hun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mogen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doen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in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onderwijs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Basis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Kwalificatie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Examinering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(BKE)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docenten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financiële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markt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Wet op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financieel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toezicht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Wft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in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voedselindustrie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Hazard Analysis and Critical Control Points (HACCP). </a:t>
            </a: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11" name="Picture 10" descr="A blue triangle with white text and a white circle with a check mark&#10;&#10;Description automatically generated">
            <a:extLst>
              <a:ext uri="{FF2B5EF4-FFF2-40B4-BE49-F238E27FC236}">
                <a16:creationId xmlns:a16="http://schemas.microsoft.com/office/drawing/2014/main" id="{1D98378F-BD14-0BCF-AD86-B71ECD28D164}"/>
              </a:ext>
            </a:extLst>
          </p:cNvPr>
          <p:cNvPicPr>
            <a:picLocks noChangeAspect="1"/>
          </p:cNvPicPr>
          <p:nvPr/>
        </p:nvPicPr>
        <p:blipFill>
          <a:blip r:embed="rId3"/>
          <a:stretch>
            <a:fillRect/>
          </a:stretch>
        </p:blipFill>
        <p:spPr>
          <a:xfrm>
            <a:off x="892896" y="1953936"/>
            <a:ext cx="3663949" cy="2683977"/>
          </a:xfrm>
          <a:prstGeom prst="rect">
            <a:avLst/>
          </a:prstGeom>
        </p:spPr>
      </p:pic>
      <p:sp>
        <p:nvSpPr>
          <p:cNvPr id="2" name="Google Shape;100;p7">
            <a:extLst>
              <a:ext uri="{FF2B5EF4-FFF2-40B4-BE49-F238E27FC236}">
                <a16:creationId xmlns:a16="http://schemas.microsoft.com/office/drawing/2014/main" id="{8477DD09-EA43-7D65-B307-35D7E288B5D6}"/>
              </a:ext>
            </a:extLst>
          </p:cNvPr>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21" name="Google Shape;121;g105eb93afb9_0_110"/>
          <p:cNvSpPr txBox="1"/>
          <p:nvPr/>
        </p:nvSpPr>
        <p:spPr>
          <a:xfrm>
            <a:off x="5384800" y="1711674"/>
            <a:ext cx="6617488" cy="3185447"/>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Functionele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vaardigheden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opleidingsinitiatieven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bijdragen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aan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benodigde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kennis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vaardigheden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de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huidige</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functie</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belang</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in het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hier</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nu</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Vaak is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specifieke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vakkennis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onmisbaar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om het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werk</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kunnen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doen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leren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bedienen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nieuwe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tillift</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in de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zorg</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leidinggevende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leert</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hoe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beoordelingsgesprek</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correct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wordt</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gevoerd</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winkelmedewerker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productkennis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moet</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hebben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over de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nieuwe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collectie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pPr marL="285750" marR="0" lvl="0" indent="-285750" algn="l" rtl="0">
              <a:lnSpc>
                <a:spcPct val="150000"/>
              </a:lnSpc>
              <a:spcBef>
                <a:spcPts val="0"/>
              </a:spcBef>
              <a:spcAft>
                <a:spcPts val="0"/>
              </a:spcAft>
              <a:buClr>
                <a:srgbClr val="002264"/>
              </a:buClr>
              <a:buSzPts val="2000"/>
              <a:buFont typeface="Arial"/>
              <a:buChar char="•"/>
            </a:pPr>
            <a:endParaRPr dirty="0"/>
          </a:p>
        </p:txBody>
      </p:sp>
      <p:pic>
        <p:nvPicPr>
          <p:cNvPr id="4" name="Picture 3" descr="A blue and white triangle with white text&#10;&#10;Description automatically generated">
            <a:extLst>
              <a:ext uri="{FF2B5EF4-FFF2-40B4-BE49-F238E27FC236}">
                <a16:creationId xmlns:a16="http://schemas.microsoft.com/office/drawing/2014/main" id="{6BD680DA-678E-757F-7CA7-8E414EAAC33E}"/>
              </a:ext>
            </a:extLst>
          </p:cNvPr>
          <p:cNvPicPr>
            <a:picLocks noChangeAspect="1"/>
          </p:cNvPicPr>
          <p:nvPr/>
        </p:nvPicPr>
        <p:blipFill>
          <a:blip r:embed="rId3"/>
          <a:stretch>
            <a:fillRect/>
          </a:stretch>
        </p:blipFill>
        <p:spPr>
          <a:xfrm>
            <a:off x="824584" y="1374668"/>
            <a:ext cx="3663948" cy="3702114"/>
          </a:xfrm>
          <a:prstGeom prst="rect">
            <a:avLst/>
          </a:prstGeom>
        </p:spPr>
      </p:pic>
      <p:sp>
        <p:nvSpPr>
          <p:cNvPr id="2" name="Google Shape;100;p7">
            <a:extLst>
              <a:ext uri="{FF2B5EF4-FFF2-40B4-BE49-F238E27FC236}">
                <a16:creationId xmlns:a16="http://schemas.microsoft.com/office/drawing/2014/main" id="{C328F3D6-027E-67E7-E30F-78443597D880}"/>
              </a:ext>
            </a:extLst>
          </p:cNvPr>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1" name="Google Shape;131;p8"/>
          <p:cNvSpPr txBox="1"/>
          <p:nvPr/>
        </p:nvSpPr>
        <p:spPr>
          <a:xfrm>
            <a:off x="5384800" y="1799754"/>
            <a:ext cx="6265333" cy="2862282"/>
          </a:xfrm>
          <a:prstGeom prst="rect">
            <a:avLst/>
          </a:prstGeom>
          <a:noFill/>
          <a:ln>
            <a:noFill/>
          </a:ln>
        </p:spPr>
        <p:txBody>
          <a:bodyPr spcFirstLastPara="1" wrap="square" lIns="91425" tIns="45700" rIns="91425" bIns="45700" anchor="t" anchorCtr="0">
            <a:spAutoFit/>
          </a:bodyPr>
          <a:lstStyle/>
          <a:p>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Talent,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leiderschap</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professionele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ontwikkeling</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richten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zich</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initiatieven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ontwikkeling</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opleiding</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voorbij</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kortetermijnbehoeften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Vaak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deze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interventies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bedoeld</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kans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geven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zich</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verder</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te</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ontwikkelen</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te</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verdiepen</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en</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te</a:t>
            </a:r>
            <a:r>
              <a:rPr lang="en-US" sz="1800" b="1"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latin typeface="Roboto" panose="02000000000000000000" pitchFamily="2" charset="0"/>
                <a:ea typeface="Roboto" panose="02000000000000000000" pitchFamily="2" charset="0"/>
                <a:cs typeface="Roboto" panose="02000000000000000000" pitchFamily="2" charset="0"/>
              </a:rPr>
              <a:t>specialiseren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training in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beïnvloedingsvaardigheden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projectleiders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coaching van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manager door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ervaren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directielid</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SkillsTown</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-account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alle </a:t>
            </a:r>
            <a:r>
              <a:rPr lang="en-US" sz="1800" dirty="0" err="1">
                <a:solidFill>
                  <a:srgbClr val="221E1F"/>
                </a:solidFill>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 </a:t>
            </a:r>
          </a:p>
        </p:txBody>
      </p:sp>
      <p:pic>
        <p:nvPicPr>
          <p:cNvPr id="4" name="Picture 3" descr="A blue triangle with white text and a person in the middle&#10;&#10;Description automatically generated">
            <a:extLst>
              <a:ext uri="{FF2B5EF4-FFF2-40B4-BE49-F238E27FC236}">
                <a16:creationId xmlns:a16="http://schemas.microsoft.com/office/drawing/2014/main" id="{4E6A151A-9E0B-3EB5-448C-0DE947677197}"/>
              </a:ext>
            </a:extLst>
          </p:cNvPr>
          <p:cNvPicPr>
            <a:picLocks noChangeAspect="1"/>
          </p:cNvPicPr>
          <p:nvPr/>
        </p:nvPicPr>
        <p:blipFill>
          <a:blip r:embed="rId3"/>
          <a:stretch>
            <a:fillRect/>
          </a:stretch>
        </p:blipFill>
        <p:spPr>
          <a:xfrm>
            <a:off x="851223" y="1627619"/>
            <a:ext cx="2997656" cy="3630749"/>
          </a:xfrm>
          <a:prstGeom prst="rect">
            <a:avLst/>
          </a:prstGeom>
        </p:spPr>
      </p:pic>
      <p:sp>
        <p:nvSpPr>
          <p:cNvPr id="2" name="Google Shape;100;p7">
            <a:extLst>
              <a:ext uri="{FF2B5EF4-FFF2-40B4-BE49-F238E27FC236}">
                <a16:creationId xmlns:a16="http://schemas.microsoft.com/office/drawing/2014/main" id="{A1E92D49-1C58-B18A-8FE7-CC252F1D76B7}"/>
              </a:ext>
            </a:extLst>
          </p:cNvPr>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1" name="Google Shape;141;g105eb93afb9_0_88"/>
          <p:cNvSpPr txBox="1"/>
          <p:nvPr/>
        </p:nvSpPr>
        <p:spPr>
          <a:xfrm>
            <a:off x="5376333" y="1836589"/>
            <a:ext cx="6536267" cy="3970277"/>
          </a:xfrm>
          <a:prstGeom prst="rect">
            <a:avLst/>
          </a:prstGeom>
          <a:noFill/>
          <a:ln>
            <a:noFill/>
          </a:ln>
        </p:spPr>
        <p:txBody>
          <a:bodyPr spcFirstLastPara="1" wrap="square" lIns="91425" tIns="45700" rIns="91425" bIns="45700" anchor="t" anchorCtr="0">
            <a:spAutoFit/>
          </a:bodyPr>
          <a:lstStyle/>
          <a:p>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Performance improvement (of performance consulting)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zich</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primair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maar </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op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presteren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begint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praktijkgericht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probleem</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(of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kans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waarvan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vermoedt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mens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of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methode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deels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oorzaak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lost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probleem</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denkt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hierin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vrij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in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oplossingsmogelijkheden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fouten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in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productieproces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leiden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tot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verkeerd</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gestapelde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pallets; </a:t>
            </a: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langzame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klachtenafhandeling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door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verschillende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afdelingen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hierin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samenwerken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klanten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herhaaldelijk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over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lange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inchecktijden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hotelketen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cone with white text and a white circle&#10;&#10;Description automatically generated">
            <a:extLst>
              <a:ext uri="{FF2B5EF4-FFF2-40B4-BE49-F238E27FC236}">
                <a16:creationId xmlns:a16="http://schemas.microsoft.com/office/drawing/2014/main" id="{58238CA7-4392-9905-090D-275EE598A658}"/>
              </a:ext>
            </a:extLst>
          </p:cNvPr>
          <p:cNvPicPr>
            <a:picLocks noChangeAspect="1"/>
          </p:cNvPicPr>
          <p:nvPr/>
        </p:nvPicPr>
        <p:blipFill>
          <a:blip r:embed="rId3"/>
          <a:stretch>
            <a:fillRect/>
          </a:stretch>
        </p:blipFill>
        <p:spPr>
          <a:xfrm>
            <a:off x="920952" y="1756284"/>
            <a:ext cx="3351346" cy="3498335"/>
          </a:xfrm>
          <a:prstGeom prst="rect">
            <a:avLst/>
          </a:prstGeom>
        </p:spPr>
      </p:pic>
      <p:sp>
        <p:nvSpPr>
          <p:cNvPr id="3" name="Google Shape;100;p7">
            <a:extLst>
              <a:ext uri="{FF2B5EF4-FFF2-40B4-BE49-F238E27FC236}">
                <a16:creationId xmlns:a16="http://schemas.microsoft.com/office/drawing/2014/main" id="{87D3016F-207D-ECC9-A8FD-554D2D0DF8D5}"/>
              </a:ext>
            </a:extLst>
          </p:cNvPr>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1" name="Google Shape;151;g105eb93afb9_0_0"/>
          <p:cNvSpPr txBox="1"/>
          <p:nvPr/>
        </p:nvSpPr>
        <p:spPr>
          <a:xfrm>
            <a:off x="5376333" y="1815522"/>
            <a:ext cx="6476999" cy="4247276"/>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over de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langetermijnambities</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van je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focus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ligt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hier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zozeer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maar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prestaties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ambities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lange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termijn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vanuit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strategische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ambities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uitdagingen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draagt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daaraan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Als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zorgorganisatie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moeten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aantrekkelijker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worden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arbeidsmarkt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genoeg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personeel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trekken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Zo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garanderen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continuïteit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zorg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Als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ministeries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moeten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we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overstappen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opgavegerichte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samenwerking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verzuiling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burger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daadwerkelijk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ondersteunen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We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taak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om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onze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bedrijfsvoering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in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komende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vijf</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jaar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transformeren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fysieke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winkel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voornamelijk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online platform. </a:t>
            </a:r>
          </a:p>
        </p:txBody>
      </p:sp>
      <p:pic>
        <p:nvPicPr>
          <p:cNvPr id="2" name="Picture 1" descr="A blue triangle with white text&#10;&#10;Description automatically generated">
            <a:extLst>
              <a:ext uri="{FF2B5EF4-FFF2-40B4-BE49-F238E27FC236}">
                <a16:creationId xmlns:a16="http://schemas.microsoft.com/office/drawing/2014/main" id="{DD08FEB6-9B01-97F6-F047-83C31326CA57}"/>
              </a:ext>
            </a:extLst>
          </p:cNvPr>
          <p:cNvPicPr>
            <a:picLocks noChangeAspect="1"/>
          </p:cNvPicPr>
          <p:nvPr/>
        </p:nvPicPr>
        <p:blipFill>
          <a:blip r:embed="rId3"/>
          <a:stretch>
            <a:fillRect/>
          </a:stretch>
        </p:blipFill>
        <p:spPr>
          <a:xfrm>
            <a:off x="584903" y="1891722"/>
            <a:ext cx="4136647" cy="2683978"/>
          </a:xfrm>
          <a:prstGeom prst="rect">
            <a:avLst/>
          </a:prstGeom>
        </p:spPr>
      </p:pic>
      <p:sp>
        <p:nvSpPr>
          <p:cNvPr id="3" name="Google Shape;100;p7">
            <a:extLst>
              <a:ext uri="{FF2B5EF4-FFF2-40B4-BE49-F238E27FC236}">
                <a16:creationId xmlns:a16="http://schemas.microsoft.com/office/drawing/2014/main" id="{FDCD6E79-16F5-D4F9-700C-ADE8E0BF913E}"/>
              </a:ext>
            </a:extLst>
          </p:cNvPr>
          <p:cNvSpPr/>
          <p:nvPr/>
        </p:nvSpPr>
        <p:spPr>
          <a:xfrm>
            <a:off x="-10452" y="1"/>
            <a:ext cx="339636" cy="6871994"/>
          </a:xfrm>
          <a:prstGeom prst="rect">
            <a:avLst/>
          </a:prstGeom>
          <a:solidFill>
            <a:srgbClr val="1747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0" name="Google Shape;160;g105eb93afb9_0_213"/>
          <p:cNvSpPr/>
          <p:nvPr/>
        </p:nvSpPr>
        <p:spPr>
          <a:xfrm>
            <a:off x="453702" y="5872407"/>
            <a:ext cx="6434400" cy="9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 name="Google Shape;162;g105eb93afb9_0_213"/>
          <p:cNvSpPr txBox="1"/>
          <p:nvPr/>
        </p:nvSpPr>
        <p:spPr>
          <a:xfrm>
            <a:off x="5384801" y="1721400"/>
            <a:ext cx="6592940" cy="4431942"/>
          </a:xfrm>
          <a:prstGeom prst="rect">
            <a:avLst/>
          </a:prstGeom>
          <a:noFill/>
          <a:ln>
            <a:noFill/>
          </a:ln>
        </p:spPr>
        <p:txBody>
          <a:bodyPr spcFirstLastPara="1" wrap="square" lIns="91425" tIns="45700" rIns="91425" bIns="45700" anchor="t" anchorCtr="0">
            <a:spAutoFit/>
          </a:bodyPr>
          <a:lstStyle/>
          <a:p>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Onder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coördineren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organiseren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vallen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essentiële</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regeltaken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binnen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b="1" dirty="0">
                <a:solidFill>
                  <a:srgbClr val="221E1F"/>
                </a:solidFill>
                <a:effectLst/>
                <a:latin typeface="Roboto" panose="02000000000000000000" pitchFamily="2" charset="0"/>
                <a:ea typeface="Roboto" panose="02000000000000000000" pitchFamily="2" charset="0"/>
                <a:cs typeface="Roboto" panose="02000000000000000000" pitchFamily="2" charset="0"/>
              </a:rPr>
              <a:t> L&amp;D-</a:t>
            </a:r>
            <a:r>
              <a:rPr lang="en-US" sz="1800" b="1"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afdeling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Denk</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hierbij</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aan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werkzaamheden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achter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schermen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hoewel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direct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zichtbaar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cruciaal</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zijn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soepele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werking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Je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merkt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misschien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niet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alles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rolletjes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loopt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maar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zodra</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er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iets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misgaat</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is de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kans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op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klachten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groot</a:t>
            </a:r>
            <a:r>
              <a:rPr lang="en-US" sz="1800" dirty="0">
                <a:solidFill>
                  <a:srgbClr val="221E1F"/>
                </a:solidFill>
                <a:latin typeface="Roboto" panose="02000000000000000000" pitchFamily="2" charset="0"/>
                <a:ea typeface="Roboto" panose="02000000000000000000" pitchFamily="2" charset="0"/>
                <a:cs typeface="Roboto" panose="02000000000000000000" pitchFamily="2" charset="0"/>
              </a:rPr>
              <a:t>.</a:t>
            </a:r>
          </a:p>
          <a:p>
            <a:endPar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inplannen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trainingsgroepen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regelen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een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acteur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voor</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specifieke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trainingen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up-to-date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houden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gegevens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in de SharePoint-</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omgeving</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het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afhandelen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van e-mails van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medewerkers</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die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hun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deelname</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willen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rgbClr val="221E1F"/>
                </a:solidFill>
                <a:effectLst/>
                <a:latin typeface="Roboto" panose="02000000000000000000" pitchFamily="2" charset="0"/>
                <a:ea typeface="Roboto" panose="02000000000000000000" pitchFamily="2" charset="0"/>
                <a:cs typeface="Roboto" panose="02000000000000000000" pitchFamily="2" charset="0"/>
              </a:rPr>
              <a:t>annuleren</a:t>
            </a:r>
            <a:r>
              <a:rPr lang="en-US" sz="1800" dirty="0">
                <a:solidFill>
                  <a:srgbClr val="221E1F"/>
                </a:solidFill>
                <a:effectLst/>
                <a:latin typeface="Roboto" panose="02000000000000000000" pitchFamily="2" charset="0"/>
                <a:ea typeface="Roboto" panose="02000000000000000000" pitchFamily="2" charset="0"/>
                <a:cs typeface="Roboto" panose="02000000000000000000" pitchFamily="2" charset="0"/>
              </a:rPr>
              <a:t>.</a:t>
            </a:r>
          </a:p>
          <a:p>
            <a:pPr marL="285750" marR="0" lvl="0" indent="-158750" algn="l" rtl="0">
              <a:lnSpc>
                <a:spcPct val="150000"/>
              </a:lnSpc>
              <a:spcBef>
                <a:spcPts val="0"/>
              </a:spcBef>
              <a:spcAft>
                <a:spcPts val="0"/>
              </a:spcAft>
              <a:buClr>
                <a:schemeClr val="dk1"/>
              </a:buClr>
              <a:buSzPts val="2000"/>
              <a:buFont typeface="Arial"/>
              <a:buNone/>
            </a:pPr>
            <a:endParaRPr sz="2000" b="0" i="0" u="none" strike="noStrike" cap="none" dirty="0">
              <a:solidFill>
                <a:srgbClr val="002264"/>
              </a:solidFill>
              <a:latin typeface="Roboto"/>
              <a:ea typeface="Roboto"/>
              <a:cs typeface="Roboto"/>
              <a:sym typeface="Roboto"/>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rgbClr val="002264"/>
              </a:solidFill>
              <a:latin typeface="Calibri"/>
              <a:ea typeface="Calibri"/>
              <a:cs typeface="Calibri"/>
              <a:sym typeface="Calibri"/>
            </a:endParaRPr>
          </a:p>
        </p:txBody>
      </p:sp>
      <p:pic>
        <p:nvPicPr>
          <p:cNvPr id="2" name="Picture 1" descr="A blue triangle with white text and a clock&#10;&#10;Description automatically generated">
            <a:extLst>
              <a:ext uri="{FF2B5EF4-FFF2-40B4-BE49-F238E27FC236}">
                <a16:creationId xmlns:a16="http://schemas.microsoft.com/office/drawing/2014/main" id="{1520E408-F4C1-7B28-7891-F84CEB49FE9B}"/>
              </a:ext>
            </a:extLst>
          </p:cNvPr>
          <p:cNvPicPr>
            <a:picLocks noChangeAspect="1"/>
          </p:cNvPicPr>
          <p:nvPr/>
        </p:nvPicPr>
        <p:blipFill>
          <a:blip r:embed="rId3"/>
          <a:stretch>
            <a:fillRect/>
          </a:stretch>
        </p:blipFill>
        <p:spPr>
          <a:xfrm>
            <a:off x="915819" y="2582197"/>
            <a:ext cx="3743804" cy="2683977"/>
          </a:xfrm>
          <a:prstGeom prst="rect">
            <a:avLst/>
          </a:prstGeom>
        </p:spPr>
      </p:pic>
      <p:sp>
        <p:nvSpPr>
          <p:cNvPr id="4" name="Google Shape;27;p1">
            <a:extLst>
              <a:ext uri="{FF2B5EF4-FFF2-40B4-BE49-F238E27FC236}">
                <a16:creationId xmlns:a16="http://schemas.microsoft.com/office/drawing/2014/main" id="{C9C6F88B-E0B7-F63B-7429-39F178E15E79}"/>
              </a:ext>
            </a:extLst>
          </p:cNvPr>
          <p:cNvSpPr/>
          <p:nvPr/>
        </p:nvSpPr>
        <p:spPr>
          <a:xfrm>
            <a:off x="-809" y="0"/>
            <a:ext cx="339636" cy="6858000"/>
          </a:xfrm>
          <a:prstGeom prst="rect">
            <a:avLst/>
          </a:prstGeom>
          <a:solidFill>
            <a:srgbClr val="386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auw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1492</Words>
  <Application>Microsoft Macintosh PowerPoint</Application>
  <PresentationFormat>Widescreen</PresentationFormat>
  <Paragraphs>80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Roboto</vt:lpstr>
      <vt:lpstr>Merriweather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 het voltooien van de individuele scores, beoordeel en bespreek de overeenkomsten en verschillen. Bepaal vervolgens samen hoe jullie de volgende stappen zetten richting de gewenste situatie.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Guus van Deelen</dc:creator>
  <cp:lastModifiedBy>Guus van Deelen</cp:lastModifiedBy>
  <cp:revision>7</cp:revision>
  <dcterms:created xsi:type="dcterms:W3CDTF">2021-10-09T15:13:09Z</dcterms:created>
  <dcterms:modified xsi:type="dcterms:W3CDTF">2024-09-17T07:52:09Z</dcterms:modified>
</cp:coreProperties>
</file>